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25"/>
  </p:notesMasterIdLst>
  <p:handoutMasterIdLst>
    <p:handoutMasterId r:id="rId26"/>
  </p:handoutMasterIdLst>
  <p:sldIdLst>
    <p:sldId id="272" r:id="rId2"/>
    <p:sldId id="258" r:id="rId3"/>
    <p:sldId id="285" r:id="rId4"/>
    <p:sldId id="286" r:id="rId5"/>
    <p:sldId id="274" r:id="rId6"/>
    <p:sldId id="275" r:id="rId7"/>
    <p:sldId id="259" r:id="rId8"/>
    <p:sldId id="288" r:id="rId9"/>
    <p:sldId id="276" r:id="rId10"/>
    <p:sldId id="277" r:id="rId11"/>
    <p:sldId id="289" r:id="rId12"/>
    <p:sldId id="278" r:id="rId13"/>
    <p:sldId id="279" r:id="rId14"/>
    <p:sldId id="280" r:id="rId15"/>
    <p:sldId id="283" r:id="rId16"/>
    <p:sldId id="284" r:id="rId17"/>
    <p:sldId id="267" r:id="rId18"/>
    <p:sldId id="266" r:id="rId19"/>
    <p:sldId id="268" r:id="rId20"/>
    <p:sldId id="264" r:id="rId21"/>
    <p:sldId id="265" r:id="rId22"/>
    <p:sldId id="262" r:id="rId23"/>
    <p:sldId id="287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42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42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42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42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42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42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42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42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42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9900"/>
    <a:srgbClr val="0099FF"/>
    <a:srgbClr val="CCFF33"/>
    <a:srgbClr val="FF3300"/>
    <a:srgbClr val="FFFF00"/>
    <a:srgbClr val="1BB122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1694" autoAdjust="0"/>
  </p:normalViewPr>
  <p:slideViewPr>
    <p:cSldViewPr>
      <p:cViewPr varScale="1">
        <p:scale>
          <a:sx n="84" d="100"/>
          <a:sy n="84" d="100"/>
        </p:scale>
        <p:origin x="118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200">
                <a:latin typeface="Times New Roman" pitchFamily="26" charset="0"/>
              </a:defRPr>
            </a:lvl1pPr>
          </a:lstStyle>
          <a:p>
            <a:r>
              <a:rPr lang="ar-SA"/>
              <a:t>دكتر</a:t>
            </a:r>
            <a:endParaRPr 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>
              <a:defRPr sz="1200" smtClean="0">
                <a:latin typeface="Times New Roman" pitchFamily="2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>
              <a:defRPr sz="1200">
                <a:latin typeface="Times New Roman" pitchFamily="26" charset="0"/>
              </a:defRPr>
            </a:lvl1pPr>
          </a:lstStyle>
          <a:p>
            <a:r>
              <a:rPr lang="ar-SA"/>
              <a:t>دانشكه پزشكي ساري</a:t>
            </a:r>
            <a:r>
              <a:rPr lang="en-US"/>
              <a:t> </a:t>
            </a:r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1">
              <a:defRPr sz="1200" smtClean="0">
                <a:latin typeface="Times New Roman" pitchFamily="26" charset="0"/>
              </a:defRPr>
            </a:lvl1pPr>
          </a:lstStyle>
          <a:p>
            <a:pPr>
              <a:defRPr/>
            </a:pPr>
            <a:fld id="{C232EC43-BCB3-47CA-96F2-13892AE6A99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6249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>
              <a:defRPr sz="1200" smtClean="0">
                <a:latin typeface="Times New Roman" pitchFamily="26" charset="0"/>
              </a:defRPr>
            </a:lvl1pPr>
          </a:lstStyle>
          <a:p>
            <a:pPr>
              <a:defRPr/>
            </a:pPr>
            <a:r>
              <a:rPr lang="fa-IR"/>
              <a:t>دكتر</a:t>
            </a: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200" smtClean="0">
                <a:latin typeface="Times New Roman" pitchFamily="2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1">
              <a:defRPr sz="1200" smtClean="0">
                <a:latin typeface="Times New Roman" pitchFamily="26" charset="0"/>
              </a:defRPr>
            </a:lvl1pPr>
          </a:lstStyle>
          <a:p>
            <a:pPr>
              <a:defRPr/>
            </a:pPr>
            <a:r>
              <a:rPr lang="fa-IR"/>
              <a:t>دانشكه پزشكي ساري </a:t>
            </a:r>
            <a:endParaRPr lang="en-US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>
              <a:defRPr sz="1200" smtClean="0">
                <a:latin typeface="Times New Roman" pitchFamily="26" charset="0"/>
              </a:defRPr>
            </a:lvl1pPr>
          </a:lstStyle>
          <a:p>
            <a:pPr>
              <a:defRPr/>
            </a:pPr>
            <a:fld id="{E18AAC58-0F0E-4218-84E0-E878714BD0B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42257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26" charset="0"/>
        <a:ea typeface="+mn-ea"/>
        <a:cs typeface="Arial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26" charset="0"/>
        <a:ea typeface="+mn-ea"/>
        <a:cs typeface="Arial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26" charset="0"/>
        <a:ea typeface="+mn-ea"/>
        <a:cs typeface="Arial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26" charset="0"/>
        <a:ea typeface="+mn-ea"/>
        <a:cs typeface="Arial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26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fa-IR"/>
              <a:t>دانشكه پزشكي ساري </a:t>
            </a:r>
            <a:endParaRPr lang="en-US"/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D25816-F3D8-4C9A-890D-0962AA8D42C7}" type="slidenum">
              <a:rPr lang="ar-SA"/>
              <a:pPr/>
              <a:t>1</a:t>
            </a:fld>
            <a:endParaRPr lang="en-US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73306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fa-IR"/>
              <a:t>دانشكه پزشكي ساري </a:t>
            </a:r>
            <a:endParaRPr lang="en-US"/>
          </a:p>
        </p:txBody>
      </p:sp>
      <p:sp>
        <p:nvSpPr>
          <p:cNvPr id="3072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97AC96-56E6-4EE1-BD75-BDDEACC9208C}" type="slidenum">
              <a:rPr lang="ar-SA"/>
              <a:pPr/>
              <a:t>22</a:t>
            </a:fld>
            <a:endParaRPr lang="en-US"/>
          </a:p>
        </p:txBody>
      </p:sp>
      <p:sp>
        <p:nvSpPr>
          <p:cNvPr id="307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93703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56A3D3DB-648F-4420-AA00-63F89F2F52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79144-A846-4DEA-9753-2B0A4F9F29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C2945-1292-4F44-AC55-B48BFC50B0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8F2FA-2488-490F-A1F6-B53F3FAE36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C72C96-5465-4F07-8F65-131DDBBF22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DA397B5-7886-49B8-AFE7-ADFB90F466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E6A8EF1-155F-457A-AB5C-61294598C6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5C3375-38CE-4F9A-83DE-DDE2CE0E4B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88280-7819-4D89-AD61-20EC0D5500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73EE63A-70BB-4AF6-9286-6C13DACD7F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9249894-7059-4554-990D-2EB998E1E2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654860E-F816-4FFA-B716-38918B4BB2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18" r:id="rId2"/>
    <p:sldLayoutId id="2147483723" r:id="rId3"/>
    <p:sldLayoutId id="2147483724" r:id="rId4"/>
    <p:sldLayoutId id="2147483725" r:id="rId5"/>
    <p:sldLayoutId id="2147483726" r:id="rId6"/>
    <p:sldLayoutId id="2147483719" r:id="rId7"/>
    <p:sldLayoutId id="2147483727" r:id="rId8"/>
    <p:sldLayoutId id="2147483728" r:id="rId9"/>
    <p:sldLayoutId id="2147483720" r:id="rId10"/>
    <p:sldLayoutId id="214748372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0" grpId="0" build="p"/>
    </p:bld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bmj.bmjjournals.com/content/vol315/issue7107/images/large/gret07hr.f1.jpe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8360E6B-BBA5-4A46-A75E-86F9EB1A7B50}" type="slidenum">
              <a:rPr lang="en-US"/>
              <a:pPr/>
              <a:t>1</a:t>
            </a:fld>
            <a:endParaRPr lang="en-US"/>
          </a:p>
        </p:txBody>
      </p:sp>
      <p:sp>
        <p:nvSpPr>
          <p:cNvPr id="9219" name="WordArt 2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6000" kern="10"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9220" name="WordArt 3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endParaRPr lang="en-US" sz="3600" kern="10">
              <a:ln w="12700">
                <a:solidFill>
                  <a:srgbClr val="B2B2B2"/>
                </a:solidFill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/>
                </a:outerShdw>
              </a:effectLst>
              <a:latin typeface="Arial"/>
              <a:cs typeface="Arial"/>
            </a:endParaRPr>
          </a:p>
        </p:txBody>
      </p:sp>
      <p:sp>
        <p:nvSpPr>
          <p:cNvPr id="9221" name="WordArt 4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684213" y="1511300"/>
            <a:ext cx="7816877" cy="2709788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rtl="1" fontAlgn="auto">
              <a:spcAft>
                <a:spcPts val="0"/>
              </a:spcAft>
              <a:defRPr/>
            </a:pPr>
            <a:r>
              <a:rPr lang="fa-IR" sz="66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itchFamily="2" charset="-78"/>
              </a:rPr>
              <a:t>غربالگري</a:t>
            </a:r>
          </a:p>
          <a:p>
            <a:pPr algn="ctr" rtl="1" fontAlgn="auto">
              <a:spcAft>
                <a:spcPts val="0"/>
              </a:spcAft>
              <a:defRPr/>
            </a:pPr>
            <a:r>
              <a:rPr lang="en-US" sz="7200" b="1" dirty="0" smtClean="0">
                <a:solidFill>
                  <a:srgbClr val="C70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Backslanted" pitchFamily="18" charset="0"/>
                <a:ea typeface="Batang" pitchFamily="18" charset="-127"/>
                <a:cs typeface="+mj-cs"/>
              </a:rPr>
              <a:t>Screening</a:t>
            </a:r>
            <a:endParaRPr lang="en-US" sz="6000" b="1" dirty="0">
              <a:solidFill>
                <a:srgbClr val="C70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 Backslanted" pitchFamily="18" charset="0"/>
              <a:ea typeface="Batang" pitchFamily="18" charset="-127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214313" y="1052513"/>
            <a:ext cx="8461375" cy="5400675"/>
          </a:xfrm>
        </p:spPr>
        <p:txBody>
          <a:bodyPr/>
          <a:lstStyle/>
          <a:p>
            <a:pPr algn="r" rtl="1"/>
            <a:endParaRPr lang="fa-IR" dirty="0" smtClean="0">
              <a:solidFill>
                <a:srgbClr val="7030A0"/>
              </a:solidFill>
              <a:cs typeface="B Nazanin" pitchFamily="2" charset="-78"/>
            </a:endParaRPr>
          </a:p>
          <a:p>
            <a:pPr algn="r" rtl="1"/>
            <a:r>
              <a:rPr lang="ar-SA" dirty="0" smtClean="0">
                <a:solidFill>
                  <a:srgbClr val="7030A0"/>
                </a:solidFill>
                <a:cs typeface="B Nazanin" pitchFamily="2" charset="-78"/>
              </a:rPr>
              <a:t>3: مقاصد پژوهشي </a:t>
            </a:r>
          </a:p>
          <a:p>
            <a:pPr lvl="1" algn="r" rtl="1"/>
            <a:r>
              <a:rPr lang="ar-SA" dirty="0" smtClean="0">
                <a:solidFill>
                  <a:srgbClr val="7030A0"/>
                </a:solidFill>
                <a:cs typeface="B Nazanin" pitchFamily="2" charset="-78"/>
              </a:rPr>
              <a:t>در اين نوع غربالگري سير طبيعي بيماري ها مشخص مي</a:t>
            </a:r>
            <a:r>
              <a:rPr lang="fa-IR" dirty="0" smtClean="0">
                <a:solidFill>
                  <a:srgbClr val="7030A0"/>
                </a:solidFill>
                <a:cs typeface="B Nazanin" pitchFamily="2" charset="-78"/>
              </a:rPr>
              <a:t> </a:t>
            </a:r>
            <a:r>
              <a:rPr lang="ar-SA" dirty="0" smtClean="0">
                <a:solidFill>
                  <a:srgbClr val="7030A0"/>
                </a:solidFill>
                <a:cs typeface="B Nazanin" pitchFamily="2" charset="-78"/>
              </a:rPr>
              <a:t>شود</a:t>
            </a:r>
            <a:r>
              <a:rPr lang="fa-IR" dirty="0" smtClean="0">
                <a:solidFill>
                  <a:srgbClr val="7030A0"/>
                </a:solidFill>
                <a:cs typeface="B Nazanin" pitchFamily="2" charset="-78"/>
              </a:rPr>
              <a:t>.</a:t>
            </a:r>
            <a:endParaRPr lang="ar-SA" dirty="0" smtClean="0">
              <a:solidFill>
                <a:srgbClr val="7030A0"/>
              </a:solidFill>
              <a:cs typeface="B Nazanin" pitchFamily="2" charset="-78"/>
            </a:endParaRPr>
          </a:p>
          <a:p>
            <a:pPr lvl="1" algn="r" rtl="1"/>
            <a:r>
              <a:rPr lang="ar-SA" dirty="0" smtClean="0">
                <a:solidFill>
                  <a:srgbClr val="7030A0"/>
                </a:solidFill>
                <a:cs typeface="B Nazanin" pitchFamily="2" charset="-78"/>
              </a:rPr>
              <a:t>غربالگري نخستين</a:t>
            </a:r>
            <a:r>
              <a:rPr lang="fa-IR" dirty="0" smtClean="0">
                <a:solidFill>
                  <a:srgbClr val="7030A0"/>
                </a:solidFill>
                <a:cs typeface="B Nazanin" pitchFamily="2" charset="-78"/>
              </a:rPr>
              <a:t>،</a:t>
            </a:r>
            <a:r>
              <a:rPr lang="ar-SA" dirty="0" smtClean="0">
                <a:solidFill>
                  <a:srgbClr val="7030A0"/>
                </a:solidFill>
                <a:cs typeface="B Nazanin" pitchFamily="2" charset="-78"/>
              </a:rPr>
              <a:t> بر</a:t>
            </a:r>
            <a:r>
              <a:rPr lang="fa-IR" dirty="0" smtClean="0">
                <a:solidFill>
                  <a:srgbClr val="7030A0"/>
                </a:solidFill>
                <a:cs typeface="B Nazanin" pitchFamily="2" charset="-78"/>
              </a:rPr>
              <a:t>آ</a:t>
            </a:r>
            <a:r>
              <a:rPr lang="ar-SA" dirty="0" smtClean="0">
                <a:solidFill>
                  <a:srgbClr val="7030A0"/>
                </a:solidFill>
                <a:cs typeface="B Nazanin" pitchFamily="2" charset="-78"/>
              </a:rPr>
              <a:t>ورد </a:t>
            </a:r>
            <a:r>
              <a:rPr lang="fa-IR" dirty="0" smtClean="0">
                <a:solidFill>
                  <a:srgbClr val="7030A0"/>
                </a:solidFill>
                <a:cs typeface="B Nazanin" pitchFamily="2" charset="-78"/>
              </a:rPr>
              <a:t>شیوع</a:t>
            </a:r>
            <a:r>
              <a:rPr lang="ar-SA" dirty="0" smtClean="0">
                <a:solidFill>
                  <a:srgbClr val="7030A0"/>
                </a:solidFill>
                <a:cs typeface="B Nazanin" pitchFamily="2" charset="-78"/>
              </a:rPr>
              <a:t> و غربالگري بعدي </a:t>
            </a:r>
            <a:r>
              <a:rPr lang="ar-SA" dirty="0" smtClean="0">
                <a:solidFill>
                  <a:srgbClr val="7030A0"/>
                </a:solidFill>
                <a:cs typeface="B Nazanin" pitchFamily="2" charset="-78"/>
              </a:rPr>
              <a:t>بروز </a:t>
            </a:r>
            <a:r>
              <a:rPr lang="ar-SA" dirty="0" smtClean="0">
                <a:solidFill>
                  <a:srgbClr val="7030A0"/>
                </a:solidFill>
                <a:cs typeface="B Nazanin" pitchFamily="2" charset="-78"/>
              </a:rPr>
              <a:t>را به دست مي</a:t>
            </a:r>
            <a:r>
              <a:rPr lang="fa-IR" dirty="0" smtClean="0">
                <a:solidFill>
                  <a:srgbClr val="7030A0"/>
                </a:solidFill>
                <a:cs typeface="B Nazanin" pitchFamily="2" charset="-78"/>
              </a:rPr>
              <a:t> </a:t>
            </a:r>
            <a:r>
              <a:rPr lang="ar-SA" dirty="0" smtClean="0">
                <a:solidFill>
                  <a:srgbClr val="7030A0"/>
                </a:solidFill>
                <a:cs typeface="B Nazanin" pitchFamily="2" charset="-78"/>
              </a:rPr>
              <a:t>دهد</a:t>
            </a:r>
            <a:r>
              <a:rPr lang="fa-IR" dirty="0" smtClean="0">
                <a:solidFill>
                  <a:srgbClr val="7030A0"/>
                </a:solidFill>
                <a:cs typeface="B Nazanin" pitchFamily="2" charset="-78"/>
              </a:rPr>
              <a:t>.</a:t>
            </a:r>
            <a:r>
              <a:rPr lang="ar-SA" dirty="0" smtClean="0">
                <a:solidFill>
                  <a:srgbClr val="7030A0"/>
                </a:solidFill>
                <a:cs typeface="B Nazanin" pitchFamily="2" charset="-78"/>
              </a:rPr>
              <a:t> </a:t>
            </a:r>
          </a:p>
          <a:p>
            <a:pPr algn="r" rtl="1"/>
            <a:endParaRPr lang="fa-IR" dirty="0" smtClean="0">
              <a:solidFill>
                <a:srgbClr val="7030A0"/>
              </a:solidFill>
              <a:cs typeface="B Nazanin" pitchFamily="2" charset="-78"/>
            </a:endParaRPr>
          </a:p>
          <a:p>
            <a:pPr algn="r" rtl="1"/>
            <a:r>
              <a:rPr lang="ar-SA" dirty="0" smtClean="0">
                <a:solidFill>
                  <a:srgbClr val="7030A0"/>
                </a:solidFill>
                <a:cs typeface="B Nazanin" pitchFamily="2" charset="-78"/>
              </a:rPr>
              <a:t>4: فرصتهاي آموزشي </a:t>
            </a:r>
          </a:p>
          <a:p>
            <a:pPr lvl="1" algn="r" rtl="1"/>
            <a:r>
              <a:rPr lang="ar-SA" dirty="0" smtClean="0">
                <a:solidFill>
                  <a:srgbClr val="7030A0"/>
                </a:solidFill>
                <a:cs typeface="B Nazanin" pitchFamily="2" charset="-78"/>
              </a:rPr>
              <a:t>برنامه هاي غربالگري جدا از فوايد احتمالي براي افراد و كسب اطلاعات پيرامون مطالب بهداشتي،</a:t>
            </a:r>
            <a:r>
              <a:rPr lang="fa-IR" dirty="0" smtClean="0">
                <a:solidFill>
                  <a:srgbClr val="7030A0"/>
                </a:solidFill>
                <a:cs typeface="B Nazanin" pitchFamily="2" charset="-78"/>
              </a:rPr>
              <a:t> </a:t>
            </a:r>
            <a:r>
              <a:rPr lang="ar-SA" dirty="0" smtClean="0">
                <a:solidFill>
                  <a:srgbClr val="7030A0"/>
                </a:solidFill>
                <a:cs typeface="B Nazanin" pitchFamily="2" charset="-78"/>
              </a:rPr>
              <a:t>فرصت هاي مناسبي جهت آموزش مردم و كاركنان بهداشتي است</a:t>
            </a:r>
            <a:r>
              <a:rPr lang="fa-IR" dirty="0" smtClean="0">
                <a:solidFill>
                  <a:srgbClr val="7030A0"/>
                </a:solidFill>
                <a:cs typeface="B Nazanin" pitchFamily="2" charset="-78"/>
              </a:rPr>
              <a:t>.</a:t>
            </a:r>
            <a:endParaRPr lang="en-US" dirty="0" smtClean="0">
              <a:solidFill>
                <a:srgbClr val="7030A0"/>
              </a:solidFill>
              <a:cs typeface="B Nazanin" pitchFamily="2" charset="-78"/>
            </a:endParaRPr>
          </a:p>
        </p:txBody>
      </p:sp>
      <p:sp>
        <p:nvSpPr>
          <p:cNvPr id="1638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203A7E3-27FE-4FA1-BB95-BF9F12988046}" type="slidenum">
              <a:rPr lang="en-US"/>
              <a:pPr/>
              <a:t>10</a:t>
            </a:fld>
            <a:endParaRPr lang="en-US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779463"/>
          </a:xfrm>
        </p:spPr>
        <p:txBody>
          <a:bodyPr/>
          <a:lstStyle/>
          <a:p>
            <a:pPr algn="ctr" rtl="1" fontAlgn="auto">
              <a:spcAft>
                <a:spcPts val="0"/>
              </a:spcAft>
              <a:defRPr/>
            </a:pPr>
            <a:r>
              <a:rPr lang="ar-SA" dirty="0" smtClean="0">
                <a:cs typeface="B Nazanin" pitchFamily="2" charset="-78"/>
              </a:rPr>
              <a:t>موارد </a:t>
            </a:r>
            <a:r>
              <a:rPr lang="ar-SA" dirty="0">
                <a:cs typeface="B Nazanin" pitchFamily="2" charset="-78"/>
              </a:rPr>
              <a:t>استفاده </a:t>
            </a:r>
            <a:r>
              <a:rPr lang="ar-SA" dirty="0" smtClean="0">
                <a:cs typeface="B Nazanin" pitchFamily="2" charset="-78"/>
              </a:rPr>
              <a:t>غربالگري</a:t>
            </a:r>
            <a:r>
              <a:rPr lang="fa-IR" dirty="0" smtClean="0">
                <a:cs typeface="B Nazanin" pitchFamily="2" charset="-78"/>
              </a:rPr>
              <a:t> </a:t>
            </a:r>
            <a:r>
              <a:rPr lang="fa-IR" sz="2800" dirty="0" smtClean="0">
                <a:effectLst/>
                <a:cs typeface="B Nazanin" pitchFamily="2" charset="-78"/>
              </a:rPr>
              <a:t>(</a:t>
            </a:r>
            <a:r>
              <a:rPr lang="fa-IR" sz="2800" dirty="0">
                <a:effectLst/>
                <a:cs typeface="B Nazanin" pitchFamily="2" charset="-78"/>
              </a:rPr>
              <a:t>ادامه)</a:t>
            </a:r>
            <a:endParaRPr lang="en-US" dirty="0">
              <a:effectLst/>
              <a:cs typeface="B Nazanin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Drive E\Ozum\Resim\Tabiat\Gul\az\RED-TULIP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0"/>
            <a:ext cx="57606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0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844824"/>
            <a:ext cx="8497887" cy="4337050"/>
          </a:xfrm>
        </p:spPr>
        <p:txBody>
          <a:bodyPr/>
          <a:lstStyle/>
          <a:p>
            <a:pPr algn="r" rtl="1"/>
            <a:r>
              <a:rPr lang="ar-SA" sz="3600" dirty="0" smtClean="0">
                <a:solidFill>
                  <a:srgbClr val="7030A0"/>
                </a:solidFill>
                <a:cs typeface="B Nazanin" pitchFamily="2" charset="-78"/>
              </a:rPr>
              <a:t>الف: غربالگري همگاني </a:t>
            </a:r>
            <a:r>
              <a:rPr lang="en-US" sz="3600" dirty="0" smtClean="0">
                <a:solidFill>
                  <a:srgbClr val="7030A0"/>
                </a:solidFill>
                <a:latin typeface="Rockwell" pitchFamily="26" charset="0"/>
                <a:cs typeface="B Nazanin" pitchFamily="2" charset="-78"/>
              </a:rPr>
              <a:t>(</a:t>
            </a:r>
            <a:r>
              <a:rPr lang="en-US" sz="3600" b="1" i="1" dirty="0" smtClean="0">
                <a:solidFill>
                  <a:srgbClr val="7030A0"/>
                </a:solidFill>
                <a:latin typeface="Rockwell" pitchFamily="26" charset="0"/>
                <a:cs typeface="B Nazanin" pitchFamily="2" charset="-78"/>
              </a:rPr>
              <a:t>mass screening</a:t>
            </a:r>
            <a:r>
              <a:rPr lang="en-US" sz="3600" dirty="0" smtClean="0">
                <a:solidFill>
                  <a:srgbClr val="7030A0"/>
                </a:solidFill>
                <a:cs typeface="B Nazanin" pitchFamily="2" charset="-78"/>
              </a:rPr>
              <a:t>)</a:t>
            </a:r>
            <a:endParaRPr lang="ar-SA" sz="3600" dirty="0" smtClean="0">
              <a:solidFill>
                <a:srgbClr val="7030A0"/>
              </a:solidFill>
              <a:cs typeface="B Nazanin" pitchFamily="2" charset="-78"/>
            </a:endParaRPr>
          </a:p>
          <a:p>
            <a:pPr algn="r" rtl="1"/>
            <a:r>
              <a:rPr lang="ar-SA" sz="3600" dirty="0" smtClean="0">
                <a:solidFill>
                  <a:srgbClr val="7030A0"/>
                </a:solidFill>
                <a:cs typeface="B Nazanin" pitchFamily="2" charset="-78"/>
              </a:rPr>
              <a:t>ب: غربالگري انتخابي </a:t>
            </a:r>
            <a:r>
              <a:rPr lang="en-US" sz="3600" dirty="0" smtClean="0">
                <a:solidFill>
                  <a:srgbClr val="7030A0"/>
                </a:solidFill>
                <a:cs typeface="B Nazanin" pitchFamily="2" charset="-78"/>
              </a:rPr>
              <a:t>(</a:t>
            </a:r>
            <a:r>
              <a:rPr lang="en-US" sz="3600" b="1" i="1" dirty="0" smtClean="0">
                <a:solidFill>
                  <a:srgbClr val="7030A0"/>
                </a:solidFill>
                <a:latin typeface="Rockwell" pitchFamily="26" charset="0"/>
                <a:cs typeface="B Nazanin" pitchFamily="2" charset="-78"/>
              </a:rPr>
              <a:t>selective screening</a:t>
            </a:r>
            <a:r>
              <a:rPr lang="en-US" sz="3600" dirty="0" smtClean="0">
                <a:solidFill>
                  <a:srgbClr val="7030A0"/>
                </a:solidFill>
                <a:cs typeface="B Nazanin" pitchFamily="2" charset="-78"/>
              </a:rPr>
              <a:t>)</a:t>
            </a:r>
            <a:endParaRPr lang="ar-SA" sz="3600" dirty="0" smtClean="0">
              <a:solidFill>
                <a:srgbClr val="7030A0"/>
              </a:solidFill>
              <a:cs typeface="B Nazanin" pitchFamily="2" charset="-78"/>
            </a:endParaRPr>
          </a:p>
          <a:p>
            <a:pPr algn="r" rtl="1">
              <a:buClr>
                <a:schemeClr val="tx2"/>
              </a:buClr>
            </a:pPr>
            <a:r>
              <a:rPr lang="ar-SA" sz="3600" dirty="0" smtClean="0">
                <a:solidFill>
                  <a:srgbClr val="7030A0"/>
                </a:solidFill>
                <a:cs typeface="B Nazanin" pitchFamily="2" charset="-78"/>
              </a:rPr>
              <a:t>ج: غربالكري چند مرحله اي</a:t>
            </a:r>
            <a:endParaRPr lang="fa-IR" sz="3600" dirty="0" smtClean="0">
              <a:solidFill>
                <a:srgbClr val="7030A0"/>
              </a:solidFill>
              <a:cs typeface="B Nazanin" pitchFamily="2" charset="-78"/>
            </a:endParaRPr>
          </a:p>
          <a:p>
            <a:pPr lvl="1" algn="r" rtl="1">
              <a:buClr>
                <a:schemeClr val="tx2"/>
              </a:buClr>
              <a:buFont typeface="Verdana" pitchFamily="34" charset="0"/>
              <a:buNone/>
            </a:pPr>
            <a:r>
              <a:rPr lang="ar-SA" sz="3200" dirty="0" smtClean="0">
                <a:solidFill>
                  <a:srgbClr val="7030A0"/>
                </a:solidFill>
                <a:cs typeface="B Nazanin" pitchFamily="2" charset="-78"/>
              </a:rPr>
              <a:t> </a:t>
            </a:r>
            <a:r>
              <a:rPr lang="en-US" sz="3200" b="1" i="1" dirty="0" smtClean="0">
                <a:solidFill>
                  <a:srgbClr val="7030A0"/>
                </a:solidFill>
                <a:latin typeface="Rockwell" pitchFamily="26" charset="0"/>
                <a:cs typeface="B Nazanin" pitchFamily="2" charset="-78"/>
              </a:rPr>
              <a:t>screening</a:t>
            </a:r>
            <a:r>
              <a:rPr lang="en-US" sz="3200" b="1" i="1" dirty="0" smtClean="0">
                <a:solidFill>
                  <a:srgbClr val="7030A0"/>
                </a:solidFill>
                <a:cs typeface="B Nazanin" pitchFamily="2" charset="-78"/>
              </a:rPr>
              <a:t>)</a:t>
            </a:r>
            <a:r>
              <a:rPr lang="ar-SA" sz="3200" b="1" i="1" dirty="0" smtClean="0">
                <a:solidFill>
                  <a:srgbClr val="7030A0"/>
                </a:solidFill>
                <a:cs typeface="B Nazanin" pitchFamily="2" charset="-78"/>
              </a:rPr>
              <a:t> </a:t>
            </a:r>
            <a:r>
              <a:rPr lang="en-US" sz="3200" b="1" i="1" dirty="0" smtClean="0">
                <a:solidFill>
                  <a:srgbClr val="7030A0"/>
                </a:solidFill>
                <a:cs typeface="B Nazanin" pitchFamily="2" charset="-78"/>
              </a:rPr>
              <a:t>(</a:t>
            </a:r>
            <a:r>
              <a:rPr lang="en-US" sz="3200" b="1" i="1" dirty="0" smtClean="0">
                <a:solidFill>
                  <a:srgbClr val="7030A0"/>
                </a:solidFill>
                <a:latin typeface="Rockwell" pitchFamily="26" charset="0"/>
                <a:cs typeface="B Nazanin" pitchFamily="2" charset="-78"/>
              </a:rPr>
              <a:t>multistage</a:t>
            </a:r>
          </a:p>
        </p:txBody>
      </p:sp>
      <p:sp>
        <p:nvSpPr>
          <p:cNvPr id="1741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C3227943-1A27-4BF1-AC68-8A94A5C6BACF}" type="slidenum">
              <a:rPr lang="en-US"/>
              <a:pPr/>
              <a:t>12</a:t>
            </a:fld>
            <a:endParaRPr lang="en-US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71755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ar-SA" dirty="0">
                <a:cs typeface="B Nazanin" pitchFamily="2" charset="-78"/>
              </a:rPr>
              <a:t>انواع غربالگري </a:t>
            </a:r>
            <a:endParaRPr lang="en-US" dirty="0">
              <a:cs typeface="B Nazanin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333375"/>
            <a:ext cx="8642350" cy="6119813"/>
          </a:xfrm>
        </p:spPr>
        <p:txBody>
          <a:bodyPr/>
          <a:lstStyle/>
          <a:p>
            <a:pPr algn="just" rtl="1">
              <a:lnSpc>
                <a:spcPct val="80000"/>
              </a:lnSpc>
            </a:pPr>
            <a:endParaRPr lang="fa-IR" sz="2800" b="1" dirty="0" smtClean="0">
              <a:cs typeface="B Nazanin" pitchFamily="2" charset="-78"/>
            </a:endParaRPr>
          </a:p>
          <a:p>
            <a:pPr algn="just" rtl="1">
              <a:lnSpc>
                <a:spcPct val="80000"/>
              </a:lnSpc>
            </a:pPr>
            <a:r>
              <a:rPr lang="ar-SA" sz="2800" b="1" dirty="0" smtClean="0">
                <a:cs typeface="B Nazanin" pitchFamily="2" charset="-78"/>
              </a:rPr>
              <a:t>غربالگري همگاني</a:t>
            </a:r>
          </a:p>
          <a:p>
            <a:pPr lvl="1" algn="just" rtl="1">
              <a:lnSpc>
                <a:spcPct val="80000"/>
              </a:lnSpc>
            </a:pPr>
            <a:r>
              <a:rPr lang="ar-SA" sz="2400" dirty="0" smtClean="0">
                <a:cs typeface="B Nazanin" pitchFamily="2" charset="-78"/>
              </a:rPr>
              <a:t>اين نوع براي همه مردم يا يك زير گروه از مردم انجام مي شود</a:t>
            </a:r>
            <a:r>
              <a:rPr lang="fa-IR" sz="2400" dirty="0" smtClean="0">
                <a:cs typeface="B Nazanin" pitchFamily="2" charset="-78"/>
              </a:rPr>
              <a:t>.</a:t>
            </a:r>
            <a:r>
              <a:rPr lang="ar-SA" sz="2400" dirty="0" smtClean="0">
                <a:cs typeface="B Nazanin" pitchFamily="2" charset="-78"/>
              </a:rPr>
              <a:t> </a:t>
            </a:r>
          </a:p>
          <a:p>
            <a:pPr lvl="1" algn="just" rtl="1">
              <a:lnSpc>
                <a:spcPct val="80000"/>
              </a:lnSpc>
            </a:pPr>
            <a:r>
              <a:rPr lang="ar-SA" sz="2400" dirty="0" smtClean="0">
                <a:cs typeface="B Nazanin" pitchFamily="2" charset="-78"/>
              </a:rPr>
              <a:t>در گذشته زياد انجام مي</a:t>
            </a:r>
            <a:r>
              <a:rPr lang="fa-IR" sz="2400" dirty="0" smtClean="0">
                <a:cs typeface="B Nazanin" pitchFamily="2" charset="-78"/>
              </a:rPr>
              <a:t> </a:t>
            </a:r>
            <a:r>
              <a:rPr lang="ar-SA" sz="2400" dirty="0" smtClean="0">
                <a:cs typeface="B Nazanin" pitchFamily="2" charset="-78"/>
              </a:rPr>
              <a:t>شده ولي در سالهاي</a:t>
            </a:r>
            <a:r>
              <a:rPr lang="fa-IR" sz="2400" dirty="0" smtClean="0">
                <a:cs typeface="B Nazanin" pitchFamily="2" charset="-78"/>
              </a:rPr>
              <a:t> </a:t>
            </a:r>
            <a:r>
              <a:rPr lang="ar-SA" sz="2400" dirty="0" smtClean="0">
                <a:cs typeface="B Nazanin" pitchFamily="2" charset="-78"/>
              </a:rPr>
              <a:t>اخير كمتر مورد استفاده قرار مي</a:t>
            </a:r>
            <a:r>
              <a:rPr lang="fa-IR" sz="2400" dirty="0" smtClean="0">
                <a:cs typeface="B Nazanin" pitchFamily="2" charset="-78"/>
              </a:rPr>
              <a:t> </a:t>
            </a:r>
            <a:r>
              <a:rPr lang="ar-SA" sz="2400" dirty="0" smtClean="0">
                <a:cs typeface="B Nazanin" pitchFamily="2" charset="-78"/>
              </a:rPr>
              <a:t>گيرد بنابراين غربالگري همگاني فكر نشده،</a:t>
            </a:r>
            <a:r>
              <a:rPr lang="fa-IR" sz="2400" dirty="0" smtClean="0">
                <a:cs typeface="B Nazanin" pitchFamily="2" charset="-78"/>
              </a:rPr>
              <a:t> </a:t>
            </a:r>
            <a:r>
              <a:rPr lang="ar-SA" sz="2400" dirty="0" smtClean="0">
                <a:cs typeface="B Nazanin" pitchFamily="2" charset="-78"/>
              </a:rPr>
              <a:t>اقدام پيشگيري موثري نيست مگر اينكه با</a:t>
            </a:r>
            <a:r>
              <a:rPr lang="fa-IR" sz="2400" dirty="0" smtClean="0">
                <a:cs typeface="B Nazanin" pitchFamily="2" charset="-78"/>
              </a:rPr>
              <a:t> </a:t>
            </a:r>
            <a:r>
              <a:rPr lang="ar-SA" sz="2400" dirty="0" smtClean="0">
                <a:cs typeface="B Nazanin" pitchFamily="2" charset="-78"/>
              </a:rPr>
              <a:t>درمان مناسبي همراه باشد كه بتواند دوره بيماري را كوتاه كند و يا در پيامد نهايي آن دخالت داشته باشد</a:t>
            </a:r>
            <a:r>
              <a:rPr lang="fa-IR" sz="2400" dirty="0" smtClean="0">
                <a:cs typeface="B Nazanin" pitchFamily="2" charset="-78"/>
              </a:rPr>
              <a:t>.</a:t>
            </a:r>
          </a:p>
          <a:p>
            <a:pPr lvl="1" algn="just" rtl="1">
              <a:lnSpc>
                <a:spcPct val="80000"/>
              </a:lnSpc>
              <a:buFontTx/>
              <a:buNone/>
            </a:pPr>
            <a:r>
              <a:rPr lang="ar-SA" sz="2400" dirty="0" smtClean="0">
                <a:cs typeface="B Nazanin" pitchFamily="2" charset="-78"/>
              </a:rPr>
              <a:t> </a:t>
            </a:r>
          </a:p>
          <a:p>
            <a:pPr algn="just" rtl="1">
              <a:lnSpc>
                <a:spcPct val="80000"/>
              </a:lnSpc>
            </a:pPr>
            <a:r>
              <a:rPr lang="ar-SA" sz="2800" b="1" dirty="0" smtClean="0">
                <a:cs typeface="B Nazanin" pitchFamily="2" charset="-78"/>
              </a:rPr>
              <a:t>غربالگري انتخابي در گروههاي پر مخاطره</a:t>
            </a:r>
          </a:p>
          <a:p>
            <a:pPr algn="just" rtl="1">
              <a:lnSpc>
                <a:spcPct val="80000"/>
              </a:lnSpc>
            </a:pPr>
            <a:r>
              <a:rPr lang="ar-SA" sz="2400" dirty="0" smtClean="0">
                <a:cs typeface="B Nazanin" pitchFamily="2" charset="-78"/>
              </a:rPr>
              <a:t>انجام اين نوع در مورد گروههاي انتخابي و پر مخاطره انجام مي</a:t>
            </a:r>
            <a:r>
              <a:rPr lang="fa-IR" sz="2400" dirty="0" smtClean="0">
                <a:cs typeface="B Nazanin" pitchFamily="2" charset="-78"/>
              </a:rPr>
              <a:t> </a:t>
            </a:r>
            <a:r>
              <a:rPr lang="ar-SA" sz="2400" dirty="0" smtClean="0">
                <a:cs typeface="B Nazanin" pitchFamily="2" charset="-78"/>
              </a:rPr>
              <a:t>شود مثل غربالگري كانسر سرويكس در زنان طبقات اجتماعي پايين </a:t>
            </a:r>
          </a:p>
          <a:p>
            <a:pPr algn="just" rtl="1">
              <a:lnSpc>
                <a:spcPct val="80000"/>
              </a:lnSpc>
            </a:pPr>
            <a:r>
              <a:rPr lang="ar-SA" sz="2400" dirty="0" smtClean="0">
                <a:cs typeface="B Nazanin" pitchFamily="2" charset="-78"/>
              </a:rPr>
              <a:t>به اين نوع، </a:t>
            </a:r>
            <a:r>
              <a:rPr lang="ar-SA" sz="2400" dirty="0" smtClean="0">
                <a:solidFill>
                  <a:srgbClr val="C00000"/>
                </a:solidFill>
                <a:cs typeface="B Nazanin" pitchFamily="2" charset="-78"/>
              </a:rPr>
              <a:t>غربالگري عوامل خطر</a:t>
            </a:r>
            <a:r>
              <a:rPr lang="ar-SA" sz="2400" dirty="0" smtClean="0">
                <a:cs typeface="B Nazanin" pitchFamily="2" charset="-78"/>
              </a:rPr>
              <a:t> نيز مي</a:t>
            </a:r>
            <a:r>
              <a:rPr lang="fa-IR" sz="2400" dirty="0" smtClean="0">
                <a:cs typeface="B Nazanin" pitchFamily="2" charset="-78"/>
              </a:rPr>
              <a:t> </a:t>
            </a:r>
            <a:r>
              <a:rPr lang="ar-SA" sz="2400" dirty="0" smtClean="0">
                <a:cs typeface="B Nazanin" pitchFamily="2" charset="-78"/>
              </a:rPr>
              <a:t>گويند</a:t>
            </a:r>
            <a:r>
              <a:rPr lang="fa-IR" sz="2400" dirty="0" smtClean="0">
                <a:cs typeface="B Nazanin" pitchFamily="2" charset="-78"/>
              </a:rPr>
              <a:t>.</a:t>
            </a:r>
            <a:r>
              <a:rPr lang="ar-SA" sz="2400" dirty="0" smtClean="0">
                <a:cs typeface="B Nazanin" pitchFamily="2" charset="-78"/>
              </a:rPr>
              <a:t> </a:t>
            </a:r>
          </a:p>
          <a:p>
            <a:pPr algn="just" rtl="1">
              <a:lnSpc>
                <a:spcPct val="80000"/>
              </a:lnSpc>
            </a:pPr>
            <a:r>
              <a:rPr lang="ar-SA" sz="2400" dirty="0" smtClean="0">
                <a:cs typeface="B Nazanin" pitchFamily="2" charset="-78"/>
              </a:rPr>
              <a:t>اگر غربالگري به طور انتخابي براي افراد در معرض خطر شديد به كار رود از نظر اقتصادي هم صرفه جويي خواهد ش</a:t>
            </a:r>
            <a:r>
              <a:rPr lang="fa-IR" sz="2400" dirty="0" smtClean="0">
                <a:cs typeface="B Nazanin" pitchFamily="2" charset="-78"/>
              </a:rPr>
              <a:t>د.</a:t>
            </a:r>
            <a:endParaRPr lang="ar-SA" sz="2400" dirty="0" smtClean="0">
              <a:cs typeface="B Nazanin" pitchFamily="2" charset="-78"/>
            </a:endParaRPr>
          </a:p>
        </p:txBody>
      </p:sp>
      <p:sp>
        <p:nvSpPr>
          <p:cNvPr id="18435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EE106B4F-39EB-4194-89FC-04F272C07DB6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285750" y="692150"/>
            <a:ext cx="8318500" cy="5400675"/>
          </a:xfrm>
          <a:ln>
            <a:solidFill>
              <a:srgbClr val="FF3300"/>
            </a:solidFill>
          </a:ln>
        </p:spPr>
        <p:txBody>
          <a:bodyPr/>
          <a:lstStyle/>
          <a:p>
            <a:pPr algn="just" rtl="1"/>
            <a:r>
              <a:rPr lang="ar-SA" sz="4000" dirty="0" smtClean="0">
                <a:solidFill>
                  <a:srgbClr val="0000FF"/>
                </a:solidFill>
                <a:cs typeface="B Nazanin" pitchFamily="2" charset="-78"/>
              </a:rPr>
              <a:t>غربالگري چند مرحله اي</a:t>
            </a:r>
          </a:p>
          <a:p>
            <a:pPr algn="just" rtl="1"/>
            <a:r>
              <a:rPr lang="ar-SA" dirty="0" smtClean="0">
                <a:cs typeface="B Nazanin" pitchFamily="2" charset="-78"/>
              </a:rPr>
              <a:t>در اين نوع دو يا چند آزمون غربالگري به صورت تركيبي به كار مي</a:t>
            </a:r>
            <a:r>
              <a:rPr lang="fa-IR" dirty="0" smtClean="0">
                <a:cs typeface="B Nazanin" pitchFamily="2" charset="-78"/>
              </a:rPr>
              <a:t> </a:t>
            </a:r>
            <a:r>
              <a:rPr lang="ar-SA" dirty="0" smtClean="0">
                <a:cs typeface="B Nazanin" pitchFamily="2" charset="-78"/>
              </a:rPr>
              <a:t>رود</a:t>
            </a:r>
            <a:r>
              <a:rPr lang="fa-IR" dirty="0" smtClean="0">
                <a:cs typeface="B Nazanin" pitchFamily="2" charset="-78"/>
              </a:rPr>
              <a:t>.</a:t>
            </a:r>
            <a:r>
              <a:rPr lang="ar-SA" dirty="0" smtClean="0">
                <a:cs typeface="B Nazanin" pitchFamily="2" charset="-78"/>
              </a:rPr>
              <a:t>  در اين روش ممكن است از يك پرسشنامه بهداشتي،</a:t>
            </a:r>
            <a:r>
              <a:rPr lang="fa-IR" dirty="0" smtClean="0">
                <a:cs typeface="B Nazanin" pitchFamily="2" charset="-78"/>
              </a:rPr>
              <a:t> </a:t>
            </a:r>
            <a:r>
              <a:rPr lang="ar-SA" dirty="0" smtClean="0">
                <a:cs typeface="B Nazanin" pitchFamily="2" charset="-78"/>
              </a:rPr>
              <a:t>معاينه باليني و طيف وسيعي از اقدامات پژوهشي (آزمايشات هماتولوژيك ،آزمايش ادرار و ...) انجام شود</a:t>
            </a:r>
            <a:r>
              <a:rPr lang="fa-IR" dirty="0" smtClean="0">
                <a:cs typeface="B Nazanin" pitchFamily="2" charset="-78"/>
              </a:rPr>
              <a:t>.</a:t>
            </a:r>
            <a:endParaRPr lang="ar-SA" dirty="0" smtClean="0">
              <a:cs typeface="B Nazanin" pitchFamily="2" charset="-78"/>
            </a:endParaRPr>
          </a:p>
        </p:txBody>
      </p:sp>
      <p:sp>
        <p:nvSpPr>
          <p:cNvPr id="1945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B58EACDC-322E-4EFD-B88E-C18FAA5BAB4D}" type="slidenum">
              <a:rPr lang="en-US"/>
              <a:pPr/>
              <a:t>14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rtl="1"/>
            <a:r>
              <a:rPr lang="ar-SA" dirty="0" smtClean="0">
                <a:cs typeface="B Nazanin" pitchFamily="2" charset="-78"/>
              </a:rPr>
              <a:t>اين معيارها بر دو پايه در نظر گرفته مي</a:t>
            </a:r>
            <a:r>
              <a:rPr lang="fa-IR" dirty="0" smtClean="0">
                <a:cs typeface="B Nazanin" pitchFamily="2" charset="-78"/>
              </a:rPr>
              <a:t> </a:t>
            </a:r>
            <a:r>
              <a:rPr lang="ar-SA" dirty="0" smtClean="0">
                <a:cs typeface="B Nazanin" pitchFamily="2" charset="-78"/>
              </a:rPr>
              <a:t>شود</a:t>
            </a:r>
            <a:r>
              <a:rPr lang="fa-IR" dirty="0" smtClean="0">
                <a:cs typeface="B Nazanin" pitchFamily="2" charset="-78"/>
              </a:rPr>
              <a:t>.</a:t>
            </a:r>
            <a:r>
              <a:rPr lang="ar-SA" dirty="0" smtClean="0">
                <a:cs typeface="B Nazanin" pitchFamily="2" charset="-78"/>
              </a:rPr>
              <a:t> </a:t>
            </a:r>
            <a:endParaRPr lang="fa-IR" dirty="0" smtClean="0">
              <a:cs typeface="B Nazanin" pitchFamily="2" charset="-78"/>
            </a:endParaRPr>
          </a:p>
          <a:p>
            <a:pPr algn="just" rtl="1">
              <a:buFont typeface="Wingdings 3" pitchFamily="18" charset="2"/>
              <a:buNone/>
            </a:pPr>
            <a:endParaRPr lang="ar-SA" dirty="0" smtClean="0">
              <a:cs typeface="B Nazanin" pitchFamily="2" charset="-78"/>
            </a:endParaRPr>
          </a:p>
          <a:p>
            <a:pPr lvl="1" algn="just" rtl="1"/>
            <a:r>
              <a:rPr lang="ar-SA" dirty="0" smtClean="0">
                <a:cs typeface="B Nazanin" pitchFamily="2" charset="-78"/>
              </a:rPr>
              <a:t>بيماري كه قرار است غربال شود</a:t>
            </a:r>
            <a:r>
              <a:rPr lang="fa-IR" dirty="0" smtClean="0">
                <a:cs typeface="B Nazanin" pitchFamily="2" charset="-78"/>
              </a:rPr>
              <a:t>.</a:t>
            </a:r>
            <a:r>
              <a:rPr lang="ar-SA" dirty="0" smtClean="0">
                <a:cs typeface="B Nazanin" pitchFamily="2" charset="-78"/>
              </a:rPr>
              <a:t> </a:t>
            </a:r>
            <a:endParaRPr lang="fa-IR" dirty="0" smtClean="0">
              <a:cs typeface="B Nazanin" pitchFamily="2" charset="-78"/>
            </a:endParaRPr>
          </a:p>
          <a:p>
            <a:pPr lvl="1" algn="just" rtl="1">
              <a:buFont typeface="Verdana" pitchFamily="34" charset="0"/>
              <a:buNone/>
            </a:pPr>
            <a:endParaRPr lang="ar-SA" dirty="0" smtClean="0">
              <a:cs typeface="B Nazanin" pitchFamily="2" charset="-78"/>
            </a:endParaRPr>
          </a:p>
          <a:p>
            <a:pPr lvl="1" algn="just" rtl="1"/>
            <a:r>
              <a:rPr lang="ar-SA" dirty="0" smtClean="0">
                <a:cs typeface="B Nazanin" pitchFamily="2" charset="-78"/>
              </a:rPr>
              <a:t>آزموني كه قرار است انجام شود</a:t>
            </a:r>
            <a:r>
              <a:rPr lang="fa-IR" dirty="0" smtClean="0">
                <a:cs typeface="B Nazanin" pitchFamily="2" charset="-78"/>
              </a:rPr>
              <a:t>.</a:t>
            </a:r>
            <a:endParaRPr lang="ar-SA" dirty="0" smtClean="0">
              <a:cs typeface="B Nazanin" pitchFamily="2" charset="-78"/>
            </a:endParaRPr>
          </a:p>
          <a:p>
            <a:pPr algn="just" rtl="1">
              <a:buFont typeface="Wingdings 3" pitchFamily="18" charset="2"/>
              <a:buNone/>
            </a:pPr>
            <a:endParaRPr lang="ar-SA" dirty="0" smtClean="0">
              <a:cs typeface="B Nazanin" pitchFamily="2" charset="-78"/>
            </a:endParaRPr>
          </a:p>
          <a:p>
            <a:pPr algn="just" rtl="1">
              <a:buFont typeface="Wingdings 3" pitchFamily="18" charset="2"/>
              <a:buNone/>
            </a:pPr>
            <a:endParaRPr lang="ar-SA" dirty="0" smtClean="0">
              <a:cs typeface="B Nazanin" pitchFamily="2" charset="-78"/>
            </a:endParaRPr>
          </a:p>
          <a:p>
            <a:pPr algn="just" rtl="1"/>
            <a:endParaRPr lang="ar-SA" dirty="0" smtClean="0">
              <a:cs typeface="B Nazanin" pitchFamily="2" charset="-78"/>
            </a:endParaRPr>
          </a:p>
          <a:p>
            <a:pPr algn="just" rtl="1"/>
            <a:endParaRPr lang="ar-SA" dirty="0" smtClean="0">
              <a:cs typeface="B Nazanin" pitchFamily="2" charset="-78"/>
            </a:endParaRPr>
          </a:p>
        </p:txBody>
      </p:sp>
      <p:sp>
        <p:nvSpPr>
          <p:cNvPr id="2048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8C201C04-0849-4A08-9C32-81763711FD0C}" type="slidenum">
              <a:rPr lang="en-US"/>
              <a:pPr/>
              <a:t>15</a:t>
            </a:fld>
            <a:endParaRPr lang="en-US"/>
          </a:p>
        </p:txBody>
      </p:sp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rtl="1" fontAlgn="auto">
              <a:spcAft>
                <a:spcPts val="0"/>
              </a:spcAft>
              <a:defRPr/>
            </a:pPr>
            <a:r>
              <a:rPr lang="ar-SA" dirty="0" smtClean="0">
                <a:cs typeface="B Nazanin" pitchFamily="2" charset="-78"/>
              </a:rPr>
              <a:t>معيارهاي غربالگري </a:t>
            </a:r>
            <a:endParaRPr lang="en-US" dirty="0">
              <a:cs typeface="B Nazanin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idx="1"/>
          </p:nvPr>
        </p:nvSpPr>
        <p:spPr>
          <a:xfrm>
            <a:off x="395288" y="908050"/>
            <a:ext cx="8280400" cy="5616575"/>
          </a:xfrm>
        </p:spPr>
        <p:txBody>
          <a:bodyPr/>
          <a:lstStyle/>
          <a:p>
            <a:pPr marL="609600" indent="-609600" algn="just" rtl="1">
              <a:lnSpc>
                <a:spcPct val="90000"/>
              </a:lnSpc>
              <a:buFontTx/>
              <a:buNone/>
            </a:pPr>
            <a:endParaRPr lang="fa-IR" sz="2400" b="1" dirty="0" smtClean="0">
              <a:cs typeface="B Nazanin" pitchFamily="2" charset="-78"/>
            </a:endParaRPr>
          </a:p>
          <a:p>
            <a:pPr marL="609600" indent="-609600" algn="just" rtl="1">
              <a:lnSpc>
                <a:spcPct val="90000"/>
              </a:lnSpc>
              <a:buFontTx/>
              <a:buNone/>
            </a:pPr>
            <a:r>
              <a:rPr lang="ar-SA" sz="2400" b="1" dirty="0" smtClean="0">
                <a:cs typeface="B Nazanin" pitchFamily="2" charset="-78"/>
              </a:rPr>
              <a:t>1:</a:t>
            </a:r>
            <a:r>
              <a:rPr lang="fa-IR" sz="2400" b="1" dirty="0" smtClean="0">
                <a:cs typeface="B Nazanin" pitchFamily="2" charset="-78"/>
              </a:rPr>
              <a:t> </a:t>
            </a:r>
            <a:r>
              <a:rPr lang="fa-IR" sz="2400" b="1" dirty="0" smtClean="0">
                <a:solidFill>
                  <a:schemeClr val="accent2"/>
                </a:solidFill>
                <a:cs typeface="B Nazanin" pitchFamily="2" charset="-78"/>
              </a:rPr>
              <a:t>آنچه در پي آن هستيم يك مسئله بهداشتي مهم باشد.</a:t>
            </a:r>
          </a:p>
          <a:p>
            <a:pPr marL="865188" lvl="1" indent="-609600" algn="just" rtl="1">
              <a:lnSpc>
                <a:spcPct val="90000"/>
              </a:lnSpc>
            </a:pPr>
            <a:r>
              <a:rPr lang="fa-IR" sz="18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علت وجود  اين شرط اين است كه غربالگري به هزينه مالي و نيروي انساني نياز دارد. </a:t>
            </a:r>
          </a:p>
          <a:p>
            <a:pPr marL="609600" indent="-609600" algn="just" rtl="1">
              <a:lnSpc>
                <a:spcPct val="90000"/>
              </a:lnSpc>
              <a:buFontTx/>
              <a:buNone/>
            </a:pPr>
            <a:r>
              <a:rPr lang="fa-IR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2: بايد روش </a:t>
            </a:r>
            <a:r>
              <a:rPr lang="ar-SA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درماني قبول شده</a:t>
            </a:r>
            <a:r>
              <a:rPr lang="fa-IR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‌</a:t>
            </a:r>
            <a:r>
              <a:rPr lang="ar-SA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اي براي مبتلايان وجود داشته باشد</a:t>
            </a:r>
            <a:r>
              <a:rPr lang="fa-IR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.</a:t>
            </a:r>
            <a:r>
              <a:rPr lang="ar-SA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 </a:t>
            </a:r>
          </a:p>
          <a:p>
            <a:pPr marL="609600" indent="-609600" algn="just" rtl="1">
              <a:lnSpc>
                <a:spcPct val="90000"/>
              </a:lnSpc>
              <a:buFont typeface="Zibaa" pitchFamily="2" charset="2"/>
              <a:buNone/>
            </a:pPr>
            <a:r>
              <a:rPr lang="ar-SA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3:</a:t>
            </a:r>
            <a:r>
              <a:rPr lang="fa-IR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 </a:t>
            </a:r>
            <a:r>
              <a:rPr lang="ar-SA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تسهيلات لازم براي تشخيص و درمان در اختيار باشد</a:t>
            </a:r>
            <a:r>
              <a:rPr lang="fa-IR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.</a:t>
            </a:r>
          </a:p>
          <a:p>
            <a:pPr marL="609600" indent="-609600" algn="just" rtl="1">
              <a:lnSpc>
                <a:spcPct val="90000"/>
              </a:lnSpc>
              <a:buFont typeface="Zibaa" pitchFamily="2" charset="2"/>
              <a:buNone/>
            </a:pPr>
            <a:r>
              <a:rPr lang="ar-SA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4:</a:t>
            </a:r>
            <a:r>
              <a:rPr lang="fa-IR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 </a:t>
            </a:r>
            <a:r>
              <a:rPr lang="ar-SA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بايد بيماري در مراحل مخفي يا اوليه</a:t>
            </a:r>
            <a:r>
              <a:rPr lang="fa-IR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 </a:t>
            </a:r>
            <a:r>
              <a:rPr lang="ar-SA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 قابل تشخيص باشد</a:t>
            </a:r>
            <a:r>
              <a:rPr lang="fa-IR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.</a:t>
            </a:r>
          </a:p>
          <a:p>
            <a:pPr marL="609600" indent="-609600" algn="just" rtl="1">
              <a:lnSpc>
                <a:spcPct val="90000"/>
              </a:lnSpc>
              <a:buFont typeface="Zibaa" pitchFamily="2" charset="2"/>
              <a:buNone/>
            </a:pPr>
            <a:r>
              <a:rPr lang="ar-SA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5:</a:t>
            </a:r>
            <a:r>
              <a:rPr lang="fa-IR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 </a:t>
            </a:r>
            <a:r>
              <a:rPr lang="ar-SA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بايد آزمون يا معاينه مناسب موجود باشد</a:t>
            </a:r>
            <a:r>
              <a:rPr lang="fa-IR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.</a:t>
            </a:r>
            <a:endParaRPr lang="ar-SA" sz="2400" b="1" dirty="0" smtClean="0">
              <a:latin typeface="Zibaa" pitchFamily="2" charset="2"/>
              <a:ea typeface="Arial Unicode MS" pitchFamily="34" charset="-128"/>
              <a:cs typeface="B Nazanin" pitchFamily="2" charset="-78"/>
            </a:endParaRPr>
          </a:p>
          <a:p>
            <a:pPr marL="609600" indent="-609600" algn="just" rtl="1">
              <a:lnSpc>
                <a:spcPct val="90000"/>
              </a:lnSpc>
              <a:buFontTx/>
              <a:buNone/>
            </a:pPr>
            <a:r>
              <a:rPr lang="fa-IR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6</a:t>
            </a:r>
            <a:r>
              <a:rPr lang="ar-SA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:</a:t>
            </a:r>
            <a:r>
              <a:rPr lang="fa-IR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 </a:t>
            </a:r>
            <a:r>
              <a:rPr lang="ar-SA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آزمون مورد قبول مردم باشد</a:t>
            </a:r>
            <a:r>
              <a:rPr lang="fa-IR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.</a:t>
            </a:r>
            <a:r>
              <a:rPr lang="ar-SA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 </a:t>
            </a:r>
          </a:p>
          <a:p>
            <a:pPr marL="609600" indent="-609600" algn="just" rtl="1">
              <a:lnSpc>
                <a:spcPct val="90000"/>
              </a:lnSpc>
              <a:buFontTx/>
              <a:buNone/>
            </a:pPr>
            <a:r>
              <a:rPr lang="ar-SA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7:</a:t>
            </a:r>
            <a:r>
              <a:rPr lang="fa-IR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 </a:t>
            </a:r>
            <a:r>
              <a:rPr lang="ar-SA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سير طبيعي</a:t>
            </a:r>
            <a:r>
              <a:rPr lang="fa-IR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 بیماری</a:t>
            </a:r>
            <a:r>
              <a:rPr lang="ar-SA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 به اندازه كافي شناخته شده باشد</a:t>
            </a:r>
            <a:r>
              <a:rPr lang="fa-IR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.</a:t>
            </a:r>
            <a:r>
              <a:rPr lang="ar-SA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 </a:t>
            </a:r>
          </a:p>
          <a:p>
            <a:pPr marL="609600" indent="-609600" algn="just" rtl="1">
              <a:lnSpc>
                <a:spcPct val="90000"/>
              </a:lnSpc>
              <a:buFontTx/>
              <a:buNone/>
            </a:pPr>
            <a:r>
              <a:rPr lang="ar-SA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8:</a:t>
            </a:r>
            <a:r>
              <a:rPr lang="fa-IR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 </a:t>
            </a:r>
            <a:r>
              <a:rPr lang="ar-SA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در مورد افرادي كه به عنوان بيمار تحت درمان قرار خواهند گرفت روش توافق شده</a:t>
            </a:r>
            <a:r>
              <a:rPr lang="fa-IR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 </a:t>
            </a:r>
            <a:r>
              <a:rPr lang="ar-SA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اي موجود باشد</a:t>
            </a:r>
            <a:r>
              <a:rPr lang="fa-IR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.</a:t>
            </a:r>
            <a:endParaRPr lang="ar-SA" sz="2400" b="1" dirty="0" smtClean="0">
              <a:latin typeface="Zibaa" pitchFamily="2" charset="2"/>
              <a:ea typeface="Arial Unicode MS" pitchFamily="34" charset="-128"/>
              <a:cs typeface="B Nazanin" pitchFamily="2" charset="-78"/>
            </a:endParaRPr>
          </a:p>
          <a:p>
            <a:pPr marL="609600" indent="-609600" algn="just" rtl="1">
              <a:lnSpc>
                <a:spcPct val="90000"/>
              </a:lnSpc>
              <a:buFontTx/>
              <a:buNone/>
            </a:pPr>
            <a:r>
              <a:rPr lang="ar-SA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9:</a:t>
            </a:r>
            <a:r>
              <a:rPr lang="fa-IR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 </a:t>
            </a:r>
            <a:r>
              <a:rPr lang="ar-SA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هزينه انجام آن در مقايسه</a:t>
            </a:r>
            <a:r>
              <a:rPr lang="fa-IR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 با </a:t>
            </a:r>
            <a:r>
              <a:rPr lang="ar-SA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كل مخارج احتمالي مراقبت بيماران متعادل باشد</a:t>
            </a:r>
            <a:r>
              <a:rPr lang="fa-IR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.</a:t>
            </a:r>
          </a:p>
          <a:p>
            <a:pPr marL="609600" indent="-609600" algn="just" rtl="1">
              <a:lnSpc>
                <a:spcPct val="90000"/>
              </a:lnSpc>
              <a:buFontTx/>
              <a:buNone/>
            </a:pPr>
            <a:r>
              <a:rPr lang="fa-IR" sz="2400" b="1" dirty="0" smtClean="0">
                <a:latin typeface="Zibaa" pitchFamily="2" charset="2"/>
                <a:ea typeface="Arial Unicode MS" pitchFamily="34" charset="-128"/>
                <a:cs typeface="B Nazanin" pitchFamily="2" charset="-78"/>
              </a:rPr>
              <a:t>10: باید به صورت یک فرآیند مداوم در نظر گرفته شود.</a:t>
            </a:r>
            <a:endParaRPr lang="en-US" sz="2400" b="1" dirty="0" smtClean="0">
              <a:latin typeface="Zibaa" pitchFamily="2" charset="2"/>
              <a:ea typeface="Arial Unicode MS" pitchFamily="34" charset="-128"/>
              <a:cs typeface="B Nazanin" pitchFamily="2" charset="-78"/>
            </a:endParaRPr>
          </a:p>
        </p:txBody>
      </p:sp>
      <p:sp>
        <p:nvSpPr>
          <p:cNvPr id="2150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DA7C1D0-5D8C-461B-B7B7-83D7D3D34B5B}" type="slidenum">
              <a:rPr lang="en-US"/>
              <a:pPr/>
              <a:t>16</a:t>
            </a:fld>
            <a:endParaRPr lang="en-US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654050"/>
          </a:xfrm>
        </p:spPr>
        <p:txBody>
          <a:bodyPr lIns="92075" tIns="46038" rIns="92075" bIns="46038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ar-SA" sz="4000" dirty="0">
                <a:cs typeface="B Nazanin" pitchFamily="2" charset="-78"/>
              </a:rPr>
              <a:t>معيارهاي غربالگري يك بيماري  </a:t>
            </a:r>
            <a:endParaRPr lang="en-US" sz="4000" dirty="0">
              <a:cs typeface="B Nazanin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 smtClean="0">
                <a:cs typeface="B Nazanin" pitchFamily="2" charset="-78"/>
              </a:rPr>
              <a:t>سادگي</a:t>
            </a:r>
          </a:p>
          <a:p>
            <a:pPr algn="r" rtl="1"/>
            <a:r>
              <a:rPr lang="ar-SA" dirty="0" smtClean="0">
                <a:cs typeface="B Nazanin" pitchFamily="2" charset="-78"/>
              </a:rPr>
              <a:t>بي خطر بودن</a:t>
            </a:r>
          </a:p>
          <a:p>
            <a:pPr algn="r" rtl="1"/>
            <a:r>
              <a:rPr lang="ar-SA" dirty="0" smtClean="0">
                <a:cs typeface="B Nazanin" pitchFamily="2" charset="-78"/>
              </a:rPr>
              <a:t>آسان بودن اجراي آن</a:t>
            </a:r>
          </a:p>
          <a:p>
            <a:pPr algn="r" rtl="1"/>
            <a:r>
              <a:rPr lang="ar-SA" dirty="0" smtClean="0">
                <a:cs typeface="B Nazanin" pitchFamily="2" charset="-78"/>
              </a:rPr>
              <a:t>ارزان بودن</a:t>
            </a:r>
          </a:p>
          <a:p>
            <a:pPr algn="r" rtl="1"/>
            <a:r>
              <a:rPr lang="ar-SA" dirty="0" smtClean="0">
                <a:cs typeface="B Nazanin" pitchFamily="2" charset="-78"/>
              </a:rPr>
              <a:t>تكرار پذيري</a:t>
            </a:r>
          </a:p>
          <a:p>
            <a:pPr algn="r" rtl="1"/>
            <a:r>
              <a:rPr lang="ar-SA" dirty="0" smtClean="0">
                <a:cs typeface="B Nazanin" pitchFamily="2" charset="-78"/>
              </a:rPr>
              <a:t>معتبر بودن</a:t>
            </a:r>
          </a:p>
          <a:p>
            <a:pPr algn="r" rtl="1"/>
            <a:r>
              <a:rPr lang="ar-SA" dirty="0" smtClean="0">
                <a:cs typeface="B Nazanin" pitchFamily="2" charset="-78"/>
              </a:rPr>
              <a:t>مقبوليت</a:t>
            </a:r>
            <a:endParaRPr lang="en-US" dirty="0" smtClean="0">
              <a:cs typeface="B Nazanin" pitchFamily="2" charset="-78"/>
            </a:endParaRPr>
          </a:p>
        </p:txBody>
      </p:sp>
      <p:sp>
        <p:nvSpPr>
          <p:cNvPr id="2253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484A60B-693E-471D-B49E-5C08FF3F8B45}" type="slidenum">
              <a:rPr lang="en-US"/>
              <a:pPr/>
              <a:t>17</a:t>
            </a:fld>
            <a:endParaRPr lang="en-US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ar-SA" dirty="0">
                <a:cs typeface="B Nazanin" pitchFamily="2" charset="-78"/>
              </a:rPr>
              <a:t>معيارهاي آزمون غربالگري </a:t>
            </a:r>
            <a:endParaRPr lang="en-US" dirty="0">
              <a:cs typeface="B Nazanin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>
          <a:xfrm>
            <a:off x="214313" y="714375"/>
            <a:ext cx="8643937" cy="5292725"/>
          </a:xfrm>
        </p:spPr>
        <p:txBody>
          <a:bodyPr/>
          <a:lstStyle/>
          <a:p>
            <a:pPr algn="r" rtl="1">
              <a:lnSpc>
                <a:spcPct val="90000"/>
              </a:lnSpc>
            </a:pPr>
            <a:r>
              <a:rPr lang="ar-SA" sz="2800" dirty="0" smtClean="0">
                <a:cs typeface="B Nazanin" pitchFamily="2" charset="-78"/>
              </a:rPr>
              <a:t>مقبوليت آزمون از اين جهت اهميت دارد كه همكاري گروه هدف را در پي خواهد داشت</a:t>
            </a:r>
            <a:r>
              <a:rPr lang="fa-IR" sz="2800" dirty="0" smtClean="0">
                <a:cs typeface="B Nazanin" pitchFamily="2" charset="-78"/>
              </a:rPr>
              <a:t>.</a:t>
            </a:r>
            <a:endParaRPr lang="ar-SA" sz="2800" dirty="0" smtClean="0">
              <a:cs typeface="B Nazanin" pitchFamily="2" charset="-78"/>
            </a:endParaRPr>
          </a:p>
          <a:p>
            <a:pPr algn="r" rtl="1">
              <a:lnSpc>
                <a:spcPct val="90000"/>
              </a:lnSpc>
            </a:pPr>
            <a:endParaRPr lang="fa-IR" sz="2800" dirty="0" smtClean="0">
              <a:cs typeface="B Nazanin" pitchFamily="2" charset="-78"/>
            </a:endParaRPr>
          </a:p>
          <a:p>
            <a:pPr algn="r" rtl="1">
              <a:lnSpc>
                <a:spcPct val="90000"/>
              </a:lnSpc>
            </a:pPr>
            <a:r>
              <a:rPr lang="ar-SA" sz="2800" dirty="0" smtClean="0">
                <a:cs typeface="B Nazanin" pitchFamily="2" charset="-78"/>
              </a:rPr>
              <a:t>آزمونهاي دردناك،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ناراحت كننده يا شرم آور (</a:t>
            </a:r>
            <a:r>
              <a:rPr lang="fa-IR" sz="2800" dirty="0" smtClean="0">
                <a:cs typeface="B Nazanin" pitchFamily="2" charset="-78"/>
              </a:rPr>
              <a:t>سیگموئیدوسکوپی، </a:t>
            </a:r>
            <a:r>
              <a:rPr lang="ar-SA" sz="2800" dirty="0" smtClean="0">
                <a:cs typeface="B Nazanin" pitchFamily="2" charset="-78"/>
              </a:rPr>
              <a:t>كولونوسك</a:t>
            </a:r>
            <a:r>
              <a:rPr lang="fa-IR" sz="2800" dirty="0" smtClean="0">
                <a:cs typeface="B Nazanin" pitchFamily="2" charset="-78"/>
              </a:rPr>
              <a:t>و</a:t>
            </a:r>
            <a:r>
              <a:rPr lang="ar-SA" sz="2800" dirty="0" smtClean="0">
                <a:cs typeface="B Nazanin" pitchFamily="2" charset="-78"/>
              </a:rPr>
              <a:t>پي، و...)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خيلي مورد قبول مردمي كه قرار است مورد غربالگري قرار بگيرند نمي باشند</a:t>
            </a:r>
            <a:r>
              <a:rPr lang="fa-IR" sz="2800" dirty="0" smtClean="0">
                <a:cs typeface="B Nazanin" pitchFamily="2" charset="-78"/>
              </a:rPr>
              <a:t>.</a:t>
            </a:r>
            <a:r>
              <a:rPr lang="ar-SA" sz="2800" dirty="0" smtClean="0">
                <a:cs typeface="B Nazanin" pitchFamily="2" charset="-78"/>
              </a:rPr>
              <a:t> </a:t>
            </a:r>
          </a:p>
          <a:p>
            <a:pPr algn="r" rtl="1">
              <a:lnSpc>
                <a:spcPct val="90000"/>
              </a:lnSpc>
            </a:pPr>
            <a:endParaRPr lang="fa-IR" sz="2800" dirty="0" smtClean="0">
              <a:cs typeface="B Nazanin" pitchFamily="2" charset="-78"/>
            </a:endParaRPr>
          </a:p>
          <a:p>
            <a:pPr algn="r" rtl="1">
              <a:lnSpc>
                <a:spcPct val="90000"/>
              </a:lnSpc>
            </a:pPr>
            <a:r>
              <a:rPr lang="ar-SA" sz="2800" dirty="0" smtClean="0">
                <a:cs typeface="B Nazanin" pitchFamily="2" charset="-78"/>
              </a:rPr>
              <a:t>تكرار پذيري آزمون نشان دهنده كيفيت مناسب آن است.</a:t>
            </a:r>
          </a:p>
          <a:p>
            <a:pPr lvl="1" algn="r" rtl="1">
              <a:lnSpc>
                <a:spcPct val="90000"/>
              </a:lnSpc>
            </a:pPr>
            <a:r>
              <a:rPr lang="ar-SA" sz="2400" dirty="0" smtClean="0">
                <a:cs typeface="B Nazanin" pitchFamily="2" charset="-78"/>
              </a:rPr>
              <a:t>تكرار پذيري به سه عامل بستگي دارد.</a:t>
            </a:r>
          </a:p>
          <a:p>
            <a:pPr lvl="2" algn="r" rtl="1">
              <a:lnSpc>
                <a:spcPct val="90000"/>
              </a:lnSpc>
            </a:pPr>
            <a:r>
              <a:rPr lang="ar-SA" sz="2200" dirty="0" smtClean="0">
                <a:cs typeface="B Nazanin" pitchFamily="2" charset="-78"/>
              </a:rPr>
              <a:t>1- گوناگوني مشاهده كنندگان</a:t>
            </a:r>
          </a:p>
          <a:p>
            <a:pPr lvl="2" algn="r" rtl="1">
              <a:lnSpc>
                <a:spcPct val="90000"/>
              </a:lnSpc>
            </a:pPr>
            <a:r>
              <a:rPr lang="ar-SA" sz="2200" dirty="0" smtClean="0">
                <a:cs typeface="B Nazanin" pitchFamily="2" charset="-78"/>
              </a:rPr>
              <a:t>2- گوناگوني بيولوژيك </a:t>
            </a:r>
          </a:p>
          <a:p>
            <a:pPr lvl="2" algn="r" rtl="1">
              <a:lnSpc>
                <a:spcPct val="90000"/>
              </a:lnSpc>
            </a:pPr>
            <a:r>
              <a:rPr lang="ar-SA" sz="2200" dirty="0" smtClean="0">
                <a:cs typeface="B Nazanin" pitchFamily="2" charset="-78"/>
              </a:rPr>
              <a:t>3- اشتباه مربوط به روشهاي فني</a:t>
            </a:r>
            <a:endParaRPr lang="en-US" sz="2200" dirty="0" smtClean="0">
              <a:cs typeface="B Nazanin" pitchFamily="2" charset="-78"/>
            </a:endParaRPr>
          </a:p>
        </p:txBody>
      </p:sp>
      <p:sp>
        <p:nvSpPr>
          <p:cNvPr id="23555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7432D253-D0D0-4709-833E-A719A43C8907}" type="slidenum">
              <a:rPr lang="en-US"/>
              <a:pPr/>
              <a:t>18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>
          <a:xfrm>
            <a:off x="214313" y="1484784"/>
            <a:ext cx="8686800" cy="4525962"/>
          </a:xfrm>
        </p:spPr>
        <p:txBody>
          <a:bodyPr/>
          <a:lstStyle/>
          <a:p>
            <a:pPr algn="r" rtl="1"/>
            <a:r>
              <a:rPr lang="ar-SA" sz="2800" dirty="0" smtClean="0">
                <a:solidFill>
                  <a:srgbClr val="C00000"/>
                </a:solidFill>
                <a:cs typeface="B Nazanin" pitchFamily="2" charset="-78"/>
              </a:rPr>
              <a:t>1- گوناگوني مشاهده كنندگان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(</a:t>
            </a:r>
            <a:r>
              <a:rPr lang="en-US" sz="2000" b="1" i="1" dirty="0" smtClean="0">
                <a:latin typeface="Rockwell" pitchFamily="26" charset="0"/>
                <a:cs typeface="B Nazanin" pitchFamily="2" charset="-78"/>
              </a:rPr>
              <a:t>variation</a:t>
            </a:r>
            <a:r>
              <a:rPr lang="ar-SA" sz="2800" dirty="0" smtClean="0">
                <a:cs typeface="B Nazanin" pitchFamily="2" charset="-78"/>
              </a:rPr>
              <a:t> </a:t>
            </a:r>
            <a:r>
              <a:rPr lang="en-US" sz="2000" b="1" i="1" dirty="0" smtClean="0">
                <a:latin typeface="Rockwell" pitchFamily="26" charset="0"/>
                <a:cs typeface="B Nazanin" pitchFamily="2" charset="-78"/>
              </a:rPr>
              <a:t>observer</a:t>
            </a:r>
            <a:r>
              <a:rPr lang="ar-SA" sz="2800" dirty="0" smtClean="0">
                <a:cs typeface="B Nazanin" pitchFamily="2" charset="-78"/>
              </a:rPr>
              <a:t>)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بر دو نوع است</a:t>
            </a:r>
            <a:r>
              <a:rPr lang="fa-IR" sz="2800" dirty="0" smtClean="0">
                <a:cs typeface="B Nazanin" pitchFamily="2" charset="-78"/>
              </a:rPr>
              <a:t>.</a:t>
            </a:r>
            <a:r>
              <a:rPr lang="ar-SA" sz="2800" dirty="0" smtClean="0">
                <a:cs typeface="B Nazanin" pitchFamily="2" charset="-78"/>
              </a:rPr>
              <a:t> </a:t>
            </a:r>
          </a:p>
          <a:p>
            <a:pPr algn="r" rtl="1"/>
            <a:r>
              <a:rPr lang="ar-SA" sz="2800" dirty="0" smtClean="0">
                <a:cs typeface="B Nazanin" pitchFamily="2" charset="-78"/>
              </a:rPr>
              <a:t>الف: </a:t>
            </a:r>
            <a:r>
              <a:rPr lang="ar-SA" sz="2400" b="1" dirty="0" smtClean="0">
                <a:cs typeface="B Nazanin" pitchFamily="2" charset="-78"/>
              </a:rPr>
              <a:t>گوناگوني در درون مشاهده كنندگان</a:t>
            </a:r>
            <a:endParaRPr lang="fa-IR" sz="2400" b="1" dirty="0" smtClean="0">
              <a:cs typeface="B Nazanin" pitchFamily="2" charset="-78"/>
            </a:endParaRPr>
          </a:p>
          <a:p>
            <a:pPr marL="109537" indent="0" algn="r" rtl="1">
              <a:buNone/>
            </a:pPr>
            <a:r>
              <a:rPr lang="fa-IR" sz="2800" dirty="0" smtClean="0">
                <a:cs typeface="B Nazanin" pitchFamily="2" charset="-78"/>
              </a:rPr>
              <a:t>   </a:t>
            </a:r>
            <a:r>
              <a:rPr lang="ar-SA" sz="2800" dirty="0" smtClean="0">
                <a:cs typeface="B Nazanin" pitchFamily="2" charset="-78"/>
              </a:rPr>
              <a:t> (</a:t>
            </a:r>
            <a:r>
              <a:rPr lang="en-US" sz="2000" b="1" i="1" dirty="0" smtClean="0">
                <a:latin typeface="Rockwell" pitchFamily="26" charset="0"/>
                <a:cs typeface="B Nazanin" pitchFamily="2" charset="-78"/>
              </a:rPr>
              <a:t>variation</a:t>
            </a:r>
            <a:r>
              <a:rPr lang="ar-SA" sz="2800" dirty="0" smtClean="0">
                <a:cs typeface="B Nazanin" pitchFamily="2" charset="-78"/>
              </a:rPr>
              <a:t> </a:t>
            </a:r>
            <a:r>
              <a:rPr lang="en-US" sz="2400" b="1" i="1" dirty="0" smtClean="0">
                <a:latin typeface="Rockwell" pitchFamily="26" charset="0"/>
                <a:cs typeface="B Nazanin" pitchFamily="2" charset="-78"/>
              </a:rPr>
              <a:t>intra-</a:t>
            </a:r>
            <a:r>
              <a:rPr lang="en-US" sz="2000" b="1" i="1" dirty="0" smtClean="0">
                <a:latin typeface="Rockwell" pitchFamily="26" charset="0"/>
                <a:cs typeface="B Nazanin" pitchFamily="2" charset="-78"/>
              </a:rPr>
              <a:t>observer</a:t>
            </a:r>
            <a:r>
              <a:rPr lang="ar-SA" sz="2800" dirty="0" smtClean="0">
                <a:cs typeface="B Nazanin" pitchFamily="2" charset="-78"/>
              </a:rPr>
              <a:t>)</a:t>
            </a:r>
          </a:p>
          <a:p>
            <a:pPr algn="r" rtl="1"/>
            <a:r>
              <a:rPr lang="ar-SA" sz="2800" dirty="0" smtClean="0">
                <a:cs typeface="B Nazanin" pitchFamily="2" charset="-78"/>
              </a:rPr>
              <a:t>اختلاف بين مشاهدات تكراري توسط يك مشاهده كننده بر روي يك بيمار يا يك شي در يك زمان </a:t>
            </a:r>
          </a:p>
          <a:p>
            <a:pPr algn="r" rtl="1"/>
            <a:r>
              <a:rPr lang="ar-SA" sz="2800" dirty="0" smtClean="0">
                <a:cs typeface="B Nazanin" pitchFamily="2" charset="-78"/>
              </a:rPr>
              <a:t>(اندازه گيري 2 بار فشار خون  يك نفر</a:t>
            </a:r>
            <a:r>
              <a:rPr lang="en-US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در يك جلسه)</a:t>
            </a:r>
          </a:p>
          <a:p>
            <a:pPr algn="r" rtl="1"/>
            <a:r>
              <a:rPr lang="ar-SA" sz="2800" dirty="0" smtClean="0">
                <a:cs typeface="B Nazanin" pitchFamily="2" charset="-78"/>
              </a:rPr>
              <a:t>راه كنترل آن ميان</a:t>
            </a:r>
            <a:r>
              <a:rPr lang="fa-IR" sz="2800" dirty="0" smtClean="0">
                <a:cs typeface="B Nazanin" pitchFamily="2" charset="-78"/>
              </a:rPr>
              <a:t>گين </a:t>
            </a:r>
            <a:r>
              <a:rPr lang="ar-SA" sz="2800" dirty="0" smtClean="0">
                <a:cs typeface="B Nazanin" pitchFamily="2" charset="-78"/>
              </a:rPr>
              <a:t>گرفتن بين نتايج اندازه گيريهاي متعدد و همزمان است</a:t>
            </a:r>
            <a:r>
              <a:rPr lang="fa-IR" sz="2800" dirty="0" smtClean="0">
                <a:cs typeface="B Nazanin" pitchFamily="2" charset="-78"/>
              </a:rPr>
              <a:t>.</a:t>
            </a:r>
            <a:endParaRPr lang="ar-SA" sz="2800" dirty="0" smtClean="0">
              <a:cs typeface="B Nazanin" pitchFamily="2" charset="-78"/>
            </a:endParaRPr>
          </a:p>
        </p:txBody>
      </p:sp>
      <p:sp>
        <p:nvSpPr>
          <p:cNvPr id="2457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AA500F04-5EC0-4187-95BC-EE1A555254DF}" type="slidenum">
              <a:rPr lang="en-US"/>
              <a:pPr/>
              <a:t>19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idx="1"/>
          </p:nvPr>
        </p:nvSpPr>
        <p:spPr>
          <a:xfrm>
            <a:off x="74613" y="928688"/>
            <a:ext cx="8963025" cy="4643437"/>
          </a:xfrm>
        </p:spPr>
        <p:txBody>
          <a:bodyPr/>
          <a:lstStyle/>
          <a:p>
            <a:pPr algn="just" rtl="1">
              <a:buFontTx/>
              <a:buNone/>
            </a:pPr>
            <a:r>
              <a:rPr lang="fa-IR" sz="2800" dirty="0" smtClean="0">
                <a:solidFill>
                  <a:srgbClr val="0000FF"/>
                </a:solidFill>
                <a:latin typeface="Cornet" pitchFamily="2" charset="0"/>
                <a:cs typeface="B Nazanin" pitchFamily="2" charset="-78"/>
              </a:rPr>
              <a:t>تشخيص مقدماتي يك بيماري يا عارضه نامشهود با استفاده از آزمونها، معاينات و ساير روشهايي كه به سرعت قابل اجراء بوده و بتواند افراد به ظاهر سالم را كه احتمالاً مبتلا هستند از افرادي كه احتمالاً مبتلا نيستند جدا كند.</a:t>
            </a:r>
          </a:p>
          <a:p>
            <a:pPr algn="just" rtl="1">
              <a:buFontTx/>
              <a:buNone/>
            </a:pPr>
            <a:endParaRPr lang="fa-IR" sz="2800" dirty="0" smtClean="0">
              <a:solidFill>
                <a:srgbClr val="0000FF"/>
              </a:solidFill>
              <a:latin typeface="Cornet" pitchFamily="2" charset="0"/>
              <a:cs typeface="B Nazanin" pitchFamily="2" charset="-78"/>
            </a:endParaRPr>
          </a:p>
          <a:p>
            <a:pPr algn="just" rtl="1">
              <a:buFontTx/>
              <a:buNone/>
            </a:pPr>
            <a:r>
              <a:rPr lang="fa-IR" sz="2800" dirty="0" smtClean="0">
                <a:solidFill>
                  <a:srgbClr val="0000FF"/>
                </a:solidFill>
                <a:latin typeface="Cornet" pitchFamily="2" charset="0"/>
                <a:cs typeface="B Nazanin" pitchFamily="2" charset="-78"/>
              </a:rPr>
              <a:t>پس يك آزمون غربالگري جنبه تشخيصي ندارد </a:t>
            </a:r>
            <a:r>
              <a:rPr lang="ar-SA" sz="2800" dirty="0" smtClean="0">
                <a:solidFill>
                  <a:srgbClr val="0000FF"/>
                </a:solidFill>
                <a:latin typeface="Cornet" pitchFamily="2" charset="0"/>
                <a:cs typeface="B Nazanin" pitchFamily="2" charset="-78"/>
              </a:rPr>
              <a:t>و تنها يك آزمايش</a:t>
            </a:r>
            <a:r>
              <a:rPr lang="fa-IR" sz="2800" dirty="0" smtClean="0">
                <a:solidFill>
                  <a:srgbClr val="0000FF"/>
                </a:solidFill>
                <a:latin typeface="Cornet" pitchFamily="2" charset="0"/>
                <a:cs typeface="B Nazanin" pitchFamily="2" charset="-78"/>
              </a:rPr>
              <a:t> </a:t>
            </a:r>
            <a:r>
              <a:rPr lang="ar-SA" sz="2800" dirty="0" smtClean="0">
                <a:solidFill>
                  <a:srgbClr val="0000FF"/>
                </a:solidFill>
                <a:latin typeface="Cornet" pitchFamily="2" charset="0"/>
                <a:cs typeface="B Nazanin" pitchFamily="2" charset="-78"/>
              </a:rPr>
              <a:t>ابتدايي است</a:t>
            </a:r>
            <a:r>
              <a:rPr lang="fa-IR" sz="2800" dirty="0" smtClean="0">
                <a:solidFill>
                  <a:srgbClr val="0000FF"/>
                </a:solidFill>
                <a:latin typeface="Cornet" pitchFamily="2" charset="0"/>
                <a:cs typeface="B Nazanin" pitchFamily="2" charset="-78"/>
              </a:rPr>
              <a:t>. </a:t>
            </a:r>
            <a:r>
              <a:rPr lang="ar-SA" sz="2800" dirty="0" smtClean="0">
                <a:solidFill>
                  <a:srgbClr val="0000FF"/>
                </a:solidFill>
                <a:latin typeface="Cornet" pitchFamily="2" charset="0"/>
                <a:cs typeface="B Nazanin" pitchFamily="2" charset="-78"/>
              </a:rPr>
              <a:t>البته بعضي از آزمونها هم براي غربالگري و</a:t>
            </a:r>
            <a:r>
              <a:rPr lang="fa-IR" sz="2800" dirty="0" smtClean="0">
                <a:solidFill>
                  <a:srgbClr val="0000FF"/>
                </a:solidFill>
                <a:latin typeface="Cornet" pitchFamily="2" charset="0"/>
                <a:cs typeface="B Nazanin" pitchFamily="2" charset="-78"/>
              </a:rPr>
              <a:t> </a:t>
            </a:r>
            <a:r>
              <a:rPr lang="ar-SA" sz="2800" dirty="0" smtClean="0">
                <a:solidFill>
                  <a:srgbClr val="0000FF"/>
                </a:solidFill>
                <a:latin typeface="Cornet" pitchFamily="2" charset="0"/>
                <a:cs typeface="B Nazanin" pitchFamily="2" charset="-78"/>
              </a:rPr>
              <a:t>هم براي تشخيص به كار مي روند</a:t>
            </a:r>
            <a:r>
              <a:rPr lang="fa-IR" sz="2800" dirty="0" smtClean="0">
                <a:solidFill>
                  <a:srgbClr val="0000FF"/>
                </a:solidFill>
                <a:latin typeface="Cornet" pitchFamily="2" charset="0"/>
                <a:cs typeface="B Nazanin" pitchFamily="2" charset="-78"/>
              </a:rPr>
              <a:t>.</a:t>
            </a:r>
            <a:r>
              <a:rPr lang="ar-SA" sz="2800" dirty="0" smtClean="0">
                <a:solidFill>
                  <a:srgbClr val="0000FF"/>
                </a:solidFill>
                <a:latin typeface="Cornet" pitchFamily="2" charset="0"/>
                <a:cs typeface="B Nazanin" pitchFamily="2" charset="-78"/>
              </a:rPr>
              <a:t> </a:t>
            </a:r>
            <a:endParaRPr lang="fa-IR" sz="2800" dirty="0" smtClean="0">
              <a:solidFill>
                <a:srgbClr val="0000FF"/>
              </a:solidFill>
              <a:latin typeface="Cornet" pitchFamily="2" charset="0"/>
              <a:cs typeface="B Nazanin" pitchFamily="2" charset="-78"/>
            </a:endParaRPr>
          </a:p>
          <a:p>
            <a:pPr algn="just" rtl="1">
              <a:buFontTx/>
              <a:buNone/>
            </a:pPr>
            <a:endParaRPr lang="fa-IR" sz="2800" dirty="0" smtClean="0">
              <a:solidFill>
                <a:srgbClr val="0000FF"/>
              </a:solidFill>
              <a:latin typeface="Cornet" pitchFamily="2" charset="0"/>
              <a:cs typeface="B Nazanin" pitchFamily="2" charset="-78"/>
            </a:endParaRPr>
          </a:p>
          <a:p>
            <a:pPr algn="just" rtl="1">
              <a:buFontTx/>
              <a:buNone/>
            </a:pPr>
            <a:r>
              <a:rPr lang="fa-IR" sz="2800" dirty="0" smtClean="0">
                <a:solidFill>
                  <a:srgbClr val="0000FF"/>
                </a:solidFill>
                <a:latin typeface="Cornet" pitchFamily="2" charset="0"/>
                <a:cs typeface="B Nazanin" pitchFamily="2" charset="-78"/>
              </a:rPr>
              <a:t>بنابراين افرادی که داراي تست مثبت يا مشكوك مي باشند بايد براي تشخيص و درمان لازم نزد پزشك اعزام شوند.</a:t>
            </a:r>
            <a:endParaRPr lang="en-US" sz="2800" dirty="0" smtClean="0">
              <a:solidFill>
                <a:srgbClr val="0000FF"/>
              </a:solidFill>
              <a:latin typeface="Cornet" pitchFamily="2" charset="0"/>
              <a:cs typeface="B Nazanin" pitchFamily="2" charset="-78"/>
            </a:endParaRPr>
          </a:p>
        </p:txBody>
      </p:sp>
      <p:sp>
        <p:nvSpPr>
          <p:cNvPr id="1126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28B6A6B-D23E-4367-A3A8-4EC5915373AD}" type="slidenum">
              <a:rPr lang="en-US"/>
              <a:pPr/>
              <a:t>2</a:t>
            </a:fld>
            <a:endParaRPr lang="en-US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5984" y="285728"/>
            <a:ext cx="5072098" cy="530225"/>
          </a:xfrm>
        </p:spPr>
        <p:txBody>
          <a:bodyPr>
            <a:normAutofit fontScale="90000"/>
          </a:bodyPr>
          <a:lstStyle/>
          <a:p>
            <a:pPr algn="ctr" rtl="1" fontAlgn="auto">
              <a:spcAft>
                <a:spcPts val="0"/>
              </a:spcAft>
              <a:defRPr/>
            </a:pPr>
            <a:r>
              <a:rPr lang="fa-IR" sz="4000" dirty="0" smtClean="0">
                <a:solidFill>
                  <a:srgbClr val="FF0066"/>
                </a:solidFill>
                <a:effectLst/>
                <a:cs typeface="Titr" pitchFamily="10" charset="-78"/>
              </a:rPr>
              <a:t>تعريف غربالگری</a:t>
            </a:r>
            <a:endParaRPr lang="en-US" sz="4000" dirty="0">
              <a:solidFill>
                <a:srgbClr val="FF0066"/>
              </a:solidFill>
              <a:effectLst/>
              <a:cs typeface="Titr" pitchFamily="10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476250"/>
            <a:ext cx="7696200" cy="5976938"/>
          </a:xfrm>
          <a:solidFill>
            <a:schemeClr val="bg1"/>
          </a:solidFill>
        </p:spPr>
        <p:txBody>
          <a:bodyPr/>
          <a:lstStyle/>
          <a:p>
            <a:pPr algn="r" rtl="1"/>
            <a:r>
              <a:rPr lang="ar-SA" dirty="0" smtClean="0">
                <a:latin typeface="Rockwell" pitchFamily="26" charset="0"/>
                <a:cs typeface="B Nazanin" pitchFamily="2" charset="-78"/>
              </a:rPr>
              <a:t>ب : </a:t>
            </a:r>
            <a:r>
              <a:rPr lang="ar-SA" b="1" dirty="0" smtClean="0">
                <a:solidFill>
                  <a:srgbClr val="FF0000"/>
                </a:solidFill>
                <a:latin typeface="Rockwell" pitchFamily="26" charset="0"/>
                <a:cs typeface="B Nazanin" pitchFamily="2" charset="-78"/>
              </a:rPr>
              <a:t>گوناگوني در بين مشاهده كنندگان</a:t>
            </a:r>
            <a:endParaRPr lang="fa-IR" b="1" dirty="0">
              <a:solidFill>
                <a:srgbClr val="FF0000"/>
              </a:solidFill>
              <a:latin typeface="Rockwell" pitchFamily="26" charset="0"/>
              <a:cs typeface="B Nazanin" pitchFamily="2" charset="-78"/>
            </a:endParaRPr>
          </a:p>
          <a:p>
            <a:pPr marL="109537" indent="0" algn="r" rtl="1">
              <a:buNone/>
            </a:pPr>
            <a:r>
              <a:rPr lang="fa-IR" sz="4000" b="1" dirty="0" smtClean="0">
                <a:latin typeface="Rockwell" pitchFamily="26" charset="0"/>
                <a:cs typeface="B Nazanin" pitchFamily="2" charset="-78"/>
              </a:rPr>
              <a:t>      </a:t>
            </a:r>
            <a:r>
              <a:rPr lang="fa-IR" sz="2400" b="1" dirty="0" smtClean="0">
                <a:latin typeface="Rockwell" pitchFamily="26" charset="0"/>
                <a:cs typeface="+mj-cs"/>
              </a:rPr>
              <a:t> </a:t>
            </a:r>
            <a:r>
              <a:rPr lang="en-US" sz="2400" b="1" dirty="0" smtClean="0">
                <a:latin typeface="Rockwell" pitchFamily="26" charset="0"/>
                <a:cs typeface="+mj-cs"/>
              </a:rPr>
              <a:t>(Inter-observer variation)</a:t>
            </a:r>
            <a:endParaRPr lang="ar-SA" sz="4000" b="1" dirty="0" smtClean="0">
              <a:cs typeface="+mj-cs"/>
            </a:endParaRPr>
          </a:p>
          <a:p>
            <a:pPr algn="r" rtl="1"/>
            <a:r>
              <a:rPr lang="ar-SA" dirty="0" smtClean="0">
                <a:cs typeface="B Nazanin" pitchFamily="2" charset="-78"/>
              </a:rPr>
              <a:t>اين نوع در بين چند مشاهده كننده مختلف بر روي يك فرد يا شي رخ مي دهد</a:t>
            </a:r>
            <a:r>
              <a:rPr lang="fa-IR" dirty="0" smtClean="0">
                <a:cs typeface="B Nazanin" pitchFamily="2" charset="-78"/>
              </a:rPr>
              <a:t>.</a:t>
            </a:r>
            <a:endParaRPr lang="ar-SA" dirty="0" smtClean="0">
              <a:cs typeface="B Nazanin" pitchFamily="2" charset="-78"/>
            </a:endParaRPr>
          </a:p>
          <a:p>
            <a:pPr algn="r" rtl="1"/>
            <a:r>
              <a:rPr lang="ar-SA" dirty="0" smtClean="0">
                <a:cs typeface="B Nazanin" pitchFamily="2" charset="-78"/>
              </a:rPr>
              <a:t> اندازه</a:t>
            </a:r>
            <a:r>
              <a:rPr lang="fa-IR" dirty="0" smtClean="0">
                <a:cs typeface="B Nazanin" pitchFamily="2" charset="-78"/>
              </a:rPr>
              <a:t> گيري</a:t>
            </a:r>
            <a:r>
              <a:rPr lang="ar-SA" dirty="0" smtClean="0">
                <a:cs typeface="B Nazanin" pitchFamily="2" charset="-78"/>
              </a:rPr>
              <a:t> فشار</a:t>
            </a:r>
            <a:r>
              <a:rPr lang="fa-IR" dirty="0" smtClean="0">
                <a:cs typeface="B Nazanin" pitchFamily="2" charset="-78"/>
              </a:rPr>
              <a:t>خون</a:t>
            </a:r>
            <a:r>
              <a:rPr lang="ar-SA" dirty="0" smtClean="0">
                <a:cs typeface="B Nazanin" pitchFamily="2" charset="-78"/>
              </a:rPr>
              <a:t> يك بيمار توسط چند پرستار</a:t>
            </a:r>
          </a:p>
          <a:p>
            <a:pPr algn="r" rtl="1"/>
            <a:r>
              <a:rPr lang="ar-SA" dirty="0" smtClean="0">
                <a:cs typeface="B Nazanin" pitchFamily="2" charset="-78"/>
              </a:rPr>
              <a:t>راه هاي كنتر</a:t>
            </a:r>
            <a:r>
              <a:rPr lang="fa-IR" dirty="0" smtClean="0">
                <a:cs typeface="B Nazanin" pitchFamily="2" charset="-78"/>
              </a:rPr>
              <a:t>ل:</a:t>
            </a:r>
            <a:endParaRPr lang="ar-SA" dirty="0" smtClean="0">
              <a:cs typeface="B Nazanin" pitchFamily="2" charset="-78"/>
            </a:endParaRPr>
          </a:p>
          <a:p>
            <a:pPr lvl="1" algn="r" rtl="1"/>
            <a:r>
              <a:rPr lang="fa-IR" dirty="0">
                <a:cs typeface="B Nazanin" pitchFamily="2" charset="-78"/>
              </a:rPr>
              <a:t>ا</a:t>
            </a:r>
            <a:r>
              <a:rPr lang="ar-SA" dirty="0" smtClean="0">
                <a:cs typeface="B Nazanin" pitchFamily="2" charset="-78"/>
              </a:rPr>
              <a:t>ستاندارد كردن روش هاي اندازه گيري و طبقه بندي</a:t>
            </a:r>
          </a:p>
          <a:p>
            <a:pPr lvl="1" algn="r" rtl="1"/>
            <a:r>
              <a:rPr lang="ar-SA" dirty="0" smtClean="0">
                <a:cs typeface="B Nazanin" pitchFamily="2" charset="-78"/>
              </a:rPr>
              <a:t>آموزش دقيق همه مشاهده كنندگان </a:t>
            </a:r>
          </a:p>
          <a:p>
            <a:pPr lvl="1" algn="r" rtl="1"/>
            <a:r>
              <a:rPr lang="ar-SA" dirty="0" smtClean="0">
                <a:cs typeface="B Nazanin" pitchFamily="2" charset="-78"/>
              </a:rPr>
              <a:t>استفاده از دو يا چند مشاهده گر براي ارزيابي هاي مستقل </a:t>
            </a:r>
          </a:p>
        </p:txBody>
      </p:sp>
      <p:sp>
        <p:nvSpPr>
          <p:cNvPr id="2560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C48AC3B1-A3AC-4F34-9850-BC37C0E2C3EB}" type="slidenum">
              <a:rPr lang="en-US"/>
              <a:pPr/>
              <a:t>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 smtClean="0">
                <a:solidFill>
                  <a:srgbClr val="C00000"/>
                </a:solidFill>
                <a:cs typeface="B Nazanin" pitchFamily="2" charset="-78"/>
              </a:rPr>
              <a:t>2- گوناگوني بيولوژيك</a:t>
            </a:r>
            <a:endParaRPr lang="en-US" dirty="0" smtClean="0">
              <a:solidFill>
                <a:srgbClr val="C00000"/>
              </a:solidFill>
              <a:cs typeface="B Nazanin" pitchFamily="2" charset="-78"/>
            </a:endParaRPr>
          </a:p>
          <a:p>
            <a:pPr algn="r" rtl="1"/>
            <a:r>
              <a:rPr lang="ar-SA" sz="2400" b="1" dirty="0" smtClean="0">
                <a:cs typeface="B Nazanin" pitchFamily="2" charset="-78"/>
              </a:rPr>
              <a:t>در مورد متغيرها</a:t>
            </a:r>
            <a:r>
              <a:rPr lang="fa-IR" sz="2400" b="1" dirty="0" smtClean="0">
                <a:cs typeface="B Nazanin" pitchFamily="2" charset="-78"/>
              </a:rPr>
              <a:t>ي</a:t>
            </a:r>
            <a:r>
              <a:rPr lang="ar-SA" sz="2400" b="1" dirty="0" smtClean="0">
                <a:cs typeface="B Nazanin" pitchFamily="2" charset="-78"/>
              </a:rPr>
              <a:t>ي از قبيل فشارخون،</a:t>
            </a:r>
            <a:r>
              <a:rPr lang="fa-IR" sz="2400" b="1" dirty="0" smtClean="0">
                <a:cs typeface="B Nazanin" pitchFamily="2" charset="-78"/>
              </a:rPr>
              <a:t> </a:t>
            </a:r>
            <a:r>
              <a:rPr lang="ar-SA" sz="2400" b="1" dirty="0" smtClean="0">
                <a:cs typeface="B Nazanin" pitchFamily="2" charset="-78"/>
              </a:rPr>
              <a:t>قندخون ،كلسترول خون و</a:t>
            </a:r>
            <a:r>
              <a:rPr lang="fa-IR" sz="2400" b="1" dirty="0" smtClean="0">
                <a:cs typeface="B Nazanin" pitchFamily="2" charset="-78"/>
              </a:rPr>
              <a:t> </a:t>
            </a:r>
            <a:r>
              <a:rPr lang="ar-SA" sz="2400" b="1" dirty="0" smtClean="0">
                <a:cs typeface="B Nazanin" pitchFamily="2" charset="-78"/>
              </a:rPr>
              <a:t>...</a:t>
            </a:r>
          </a:p>
          <a:p>
            <a:pPr algn="r" rtl="1"/>
            <a:r>
              <a:rPr lang="ar-SA" sz="2400" b="1" dirty="0" smtClean="0">
                <a:cs typeface="B Nazanin" pitchFamily="2" charset="-78"/>
              </a:rPr>
              <a:t>علل ايجاد</a:t>
            </a:r>
          </a:p>
          <a:p>
            <a:pPr lvl="1" algn="r" rtl="1"/>
            <a:r>
              <a:rPr lang="ar-SA" sz="2000" b="1" dirty="0" smtClean="0">
                <a:cs typeface="B Nazanin" pitchFamily="2" charset="-78"/>
              </a:rPr>
              <a:t>الف:</a:t>
            </a:r>
            <a:r>
              <a:rPr lang="fa-IR" sz="2000" b="1" dirty="0" smtClean="0">
                <a:cs typeface="B Nazanin" pitchFamily="2" charset="-78"/>
              </a:rPr>
              <a:t> </a:t>
            </a:r>
            <a:r>
              <a:rPr lang="ar-SA" sz="2000" b="1" dirty="0" smtClean="0">
                <a:cs typeface="B Nazanin" pitchFamily="2" charset="-78"/>
              </a:rPr>
              <a:t>تغييرات در متغيري كه اندازه گيري مي شود</a:t>
            </a:r>
            <a:r>
              <a:rPr lang="en-US" sz="2000" b="1" dirty="0" smtClean="0">
                <a:cs typeface="B Nazanin" pitchFamily="2" charset="-78"/>
              </a:rPr>
              <a:t>.</a:t>
            </a:r>
            <a:endParaRPr lang="ar-SA" sz="2000" b="1" dirty="0" smtClean="0">
              <a:cs typeface="B Nazanin" pitchFamily="2" charset="-78"/>
            </a:endParaRPr>
          </a:p>
          <a:p>
            <a:pPr lvl="1" algn="r" rtl="1"/>
            <a:r>
              <a:rPr lang="ar-SA" sz="2000" b="1" dirty="0" smtClean="0">
                <a:cs typeface="B Nazanin" pitchFamily="2" charset="-78"/>
              </a:rPr>
              <a:t>ب:</a:t>
            </a:r>
            <a:r>
              <a:rPr lang="fa-IR" sz="2000" b="1" dirty="0" smtClean="0">
                <a:cs typeface="B Nazanin" pitchFamily="2" charset="-78"/>
              </a:rPr>
              <a:t> </a:t>
            </a:r>
            <a:r>
              <a:rPr lang="ar-SA" sz="2000" b="1" dirty="0" smtClean="0">
                <a:cs typeface="B Nazanin" pitchFamily="2" charset="-78"/>
              </a:rPr>
              <a:t>تغييرات در نحوه درك بيمار از نشانه هايش </a:t>
            </a:r>
          </a:p>
          <a:p>
            <a:pPr lvl="1" algn="r" rtl="1"/>
            <a:r>
              <a:rPr lang="ar-SA" sz="2000" b="1" dirty="0" smtClean="0">
                <a:cs typeface="B Nazanin" pitchFamily="2" charset="-78"/>
              </a:rPr>
              <a:t>ج:</a:t>
            </a:r>
            <a:r>
              <a:rPr lang="fa-IR" sz="2000" b="1" dirty="0" smtClean="0">
                <a:cs typeface="B Nazanin" pitchFamily="2" charset="-78"/>
              </a:rPr>
              <a:t> </a:t>
            </a:r>
            <a:r>
              <a:rPr lang="ar-SA" sz="2000" b="1" dirty="0" smtClean="0">
                <a:cs typeface="B Nazanin" pitchFamily="2" charset="-78"/>
              </a:rPr>
              <a:t>بازگشت به ميانگين ( </a:t>
            </a:r>
            <a:r>
              <a:rPr lang="en-US" sz="2000" b="1" dirty="0" smtClean="0">
                <a:cs typeface="B Nazanin" pitchFamily="2" charset="-78"/>
              </a:rPr>
              <a:t>regression to the mean</a:t>
            </a:r>
            <a:r>
              <a:rPr lang="ar-SA" sz="2000" b="1" dirty="0" smtClean="0">
                <a:cs typeface="B Nazanin" pitchFamily="2" charset="-78"/>
              </a:rPr>
              <a:t>)</a:t>
            </a:r>
          </a:p>
          <a:p>
            <a:pPr lvl="1" algn="r" rtl="1"/>
            <a:r>
              <a:rPr lang="ar-SA" sz="2000" b="1" dirty="0" smtClean="0">
                <a:cs typeface="B Nazanin" pitchFamily="2" charset="-78"/>
              </a:rPr>
              <a:t>در بازگشت به ميانگين  ارقام دو سوي يك توزيع،</a:t>
            </a:r>
            <a:r>
              <a:rPr lang="fa-IR" sz="2000" b="1" dirty="0" smtClean="0">
                <a:cs typeface="B Nazanin" pitchFamily="2" charset="-78"/>
              </a:rPr>
              <a:t> </a:t>
            </a:r>
            <a:r>
              <a:rPr lang="ar-SA" sz="2000" b="1" dirty="0" smtClean="0">
                <a:cs typeface="B Nazanin" pitchFamily="2" charset="-78"/>
              </a:rPr>
              <a:t>در اندازه گيري هاي مكرر</a:t>
            </a:r>
            <a:r>
              <a:rPr lang="fa-IR" sz="2000" b="1" dirty="0" smtClean="0">
                <a:cs typeface="B Nazanin" pitchFamily="2" charset="-78"/>
              </a:rPr>
              <a:t> </a:t>
            </a:r>
            <a:r>
              <a:rPr lang="ar-SA" sz="2000" b="1" dirty="0" smtClean="0">
                <a:cs typeface="B Nazanin" pitchFamily="2" charset="-78"/>
              </a:rPr>
              <a:t>تمايل دارند به سمت ميانگين يا معدل داده ها ميل كنن</a:t>
            </a:r>
            <a:r>
              <a:rPr lang="fa-IR" sz="2000" b="1" dirty="0" smtClean="0">
                <a:cs typeface="B Nazanin" pitchFamily="2" charset="-78"/>
              </a:rPr>
              <a:t>د.</a:t>
            </a: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2662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CA1D50CF-C378-4316-91C7-278395B9CA9F}" type="slidenum">
              <a:rPr lang="en-US"/>
              <a:pPr/>
              <a:t>21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 smtClean="0">
                <a:solidFill>
                  <a:srgbClr val="C00000"/>
                </a:solidFill>
                <a:cs typeface="B Nazanin" pitchFamily="2" charset="-78"/>
              </a:rPr>
              <a:t>3- اشتباه مربوط به روشهاي فني</a:t>
            </a:r>
          </a:p>
          <a:p>
            <a:pPr algn="r" rtl="1"/>
            <a:r>
              <a:rPr lang="ar-SA" dirty="0" smtClean="0">
                <a:cs typeface="B Nazanin" pitchFamily="2" charset="-78"/>
              </a:rPr>
              <a:t>تكرار پذيري ممكن است با تغييرات وابسته به روش مثل تجهيزات خراب، تنظيم اشتباه تحت تأثير قرار گير</a:t>
            </a:r>
            <a:r>
              <a:rPr lang="fa-IR" dirty="0" smtClean="0">
                <a:cs typeface="B Nazanin" pitchFamily="2" charset="-78"/>
              </a:rPr>
              <a:t>د.</a:t>
            </a:r>
            <a:endParaRPr lang="en-US" dirty="0" smtClean="0">
              <a:cs typeface="B Nazanin" pitchFamily="2" charset="-78"/>
            </a:endParaRPr>
          </a:p>
        </p:txBody>
      </p:sp>
      <p:sp>
        <p:nvSpPr>
          <p:cNvPr id="2765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7534D01-64DE-4439-A579-03CCDF24A683}" type="slidenum">
              <a:rPr lang="en-US"/>
              <a:pPr/>
              <a:t>22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Drive E\Ozum\Resim\Tabiat\Gul\az\Little_Rain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433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28F2FA-2488-490F-A1F6-B53F3FAE369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pic>
        <p:nvPicPr>
          <p:cNvPr id="5" name="Content Placeholder 4" descr=" 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434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fa-IR" sz="2400" b="1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کاهش مرگ و میر و/ یا ابتلا بوسیله تشخیص زودرس و درمان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rgbClr val="C00000"/>
                </a:solidFill>
                <a:effectLst/>
                <a:cs typeface="B Titr" panose="00000700000000000000" pitchFamily="2" charset="-78"/>
              </a:rPr>
              <a:t>هدف غربالگری</a:t>
            </a:r>
            <a:endParaRPr lang="en-US" dirty="0">
              <a:solidFill>
                <a:srgbClr val="C00000"/>
              </a:solidFill>
              <a:effectLst/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28F2FA-2488-490F-A1F6-B53F3FAE3699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03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389E7A69-4255-4A11-A1EE-7CBC3E321605}" type="slidenum">
              <a:rPr lang="en-US"/>
              <a:pPr/>
              <a:t>5</a:t>
            </a:fld>
            <a:endParaRPr lang="en-US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116632"/>
            <a:ext cx="6870700" cy="828675"/>
          </a:xfrm>
        </p:spPr>
        <p:txBody>
          <a:bodyPr/>
          <a:lstStyle/>
          <a:p>
            <a:pPr algn="r" rtl="1" fontAlgn="auto">
              <a:spcAft>
                <a:spcPts val="0"/>
              </a:spcAft>
              <a:defRPr/>
            </a:pPr>
            <a:r>
              <a:rPr lang="ar-SA" sz="3600" dirty="0">
                <a:solidFill>
                  <a:srgbClr val="0000FF"/>
                </a:solidFill>
                <a:effectLst/>
                <a:cs typeface="Titr" pitchFamily="10" charset="-78"/>
              </a:rPr>
              <a:t>تفاوتهاي آزمون تشخيصي و </a:t>
            </a:r>
            <a:r>
              <a:rPr lang="ar-SA" sz="3600" dirty="0" smtClean="0">
                <a:solidFill>
                  <a:srgbClr val="0000FF"/>
                </a:solidFill>
                <a:effectLst/>
                <a:cs typeface="Titr" pitchFamily="10" charset="-78"/>
              </a:rPr>
              <a:t>غربالگري</a:t>
            </a:r>
            <a:endParaRPr lang="en-US" sz="3600" dirty="0">
              <a:solidFill>
                <a:srgbClr val="0000FF"/>
              </a:solidFill>
              <a:effectLst/>
              <a:cs typeface="Titr" pitchFamily="10" charset="-78"/>
            </a:endParaRPr>
          </a:p>
        </p:txBody>
      </p:sp>
      <p:graphicFrame>
        <p:nvGraphicFramePr>
          <p:cNvPr id="62510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063452"/>
              </p:ext>
            </p:extLst>
          </p:nvPr>
        </p:nvGraphicFramePr>
        <p:xfrm>
          <a:off x="1" y="1124745"/>
          <a:ext cx="9036050" cy="5544615"/>
        </p:xfrm>
        <a:graphic>
          <a:graphicData uri="http://schemas.openxmlformats.org/drawingml/2006/table">
            <a:tbl>
              <a:tblPr rtl="1"/>
              <a:tblGrid>
                <a:gridCol w="4591502"/>
                <a:gridCol w="4444548"/>
              </a:tblGrid>
              <a:tr h="404717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آزمون غربالگري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ahoma" pitchFamily="42" charset="0"/>
                        <a:cs typeface="B 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آزمون تشخيصي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ahoma" pitchFamily="42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39898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1: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براي اشخاص به ظاهر سالم به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كار مي رود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.</a:t>
                      </a: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42" charset="0"/>
                        <a:cs typeface="B Nazanin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2: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كاربرد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گروهي دارند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.</a:t>
                      </a: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42" charset="0"/>
                        <a:cs typeface="B Nazanin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3: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تشخيص قطعي نيست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.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4: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بر اساس يك معيار و يا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يك نقطه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مشخص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تعيين مي شود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.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5: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كمتر دقيق است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.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6: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ارزان تر است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.</a:t>
                      </a: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42" charset="0"/>
                        <a:cs typeface="B Nazanin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7: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پايه اي براي درمان نيست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.</a:t>
                      </a: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42" charset="0"/>
                        <a:cs typeface="B Nazanin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8: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آغاز آن از پ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ژ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وهشگر يا موسسه ارائه كننده خدمات است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42" charset="0"/>
                        <a:cs typeface="B 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1: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در اشخاص بيمار و يا بر حسب تشخيص به كار مي رود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.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2: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كاربرد انفرادي دارد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.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3: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تشخيص قطعي است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.</a:t>
                      </a: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42" charset="0"/>
                        <a:cs typeface="B Nazanin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4: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بر اساس يافته هاي آزمايشگاهي و 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ا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رزشيابي تعدادي نشانه هاي عضوي و عملي است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.</a:t>
                      </a: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42" charset="0"/>
                        <a:cs typeface="B Nazanin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5: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دقت بيشتري دارد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.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6: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گرانتر است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.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7: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به عنوان پايه درمان به كار مي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رود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.</a:t>
                      </a: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42" charset="0"/>
                        <a:cs typeface="B Nazanin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8: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 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آغاز 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آ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ن از بيمار مبتلا به يك ناراحتي است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B Nazanin" pitchFamily="2" charset="-78"/>
                        </a:rPr>
                        <a:t>.</a:t>
                      </a: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42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268413"/>
            <a:ext cx="8286750" cy="4946650"/>
          </a:xfrm>
        </p:spPr>
        <p:txBody>
          <a:bodyPr/>
          <a:lstStyle/>
          <a:p>
            <a:pPr algn="just" rtl="1"/>
            <a:r>
              <a:rPr lang="ar-SA" sz="4000" dirty="0" smtClean="0">
                <a:solidFill>
                  <a:srgbClr val="FF0066"/>
                </a:solidFill>
                <a:cs typeface="B Titr" panose="00000700000000000000" pitchFamily="2" charset="-78"/>
              </a:rPr>
              <a:t>بيماريابي</a:t>
            </a:r>
          </a:p>
          <a:p>
            <a:pPr algn="just" rtl="1"/>
            <a:r>
              <a:rPr lang="ar-SA" sz="2800" dirty="0" smtClean="0">
                <a:cs typeface="B Titr" panose="00000700000000000000" pitchFamily="2" charset="-78"/>
              </a:rPr>
              <a:t>در بيماريابي آزمون هاي باليني و يا آزمايشگاهي براي تشخيص بيماري در كساني كه به دليل ديگري به  دنبال مراقبت هاي بهداشتي مي آيند انجام مي گيرند</a:t>
            </a:r>
            <a:r>
              <a:rPr lang="fa-IR" sz="2800" dirty="0" smtClean="0">
                <a:cs typeface="B Titr" panose="00000700000000000000" pitchFamily="2" charset="-78"/>
              </a:rPr>
              <a:t>.</a:t>
            </a:r>
            <a:r>
              <a:rPr lang="ar-SA" sz="2800" dirty="0" smtClean="0">
                <a:cs typeface="B Titr" panose="00000700000000000000" pitchFamily="2" charset="-78"/>
              </a:rPr>
              <a:t> (</a:t>
            </a:r>
            <a:r>
              <a:rPr lang="en-US" sz="2800" dirty="0" smtClean="0">
                <a:cs typeface="B Titr" panose="00000700000000000000" pitchFamily="2" charset="-78"/>
              </a:rPr>
              <a:t>VDRL</a:t>
            </a:r>
            <a:r>
              <a:rPr lang="ar-SA" sz="2800" dirty="0" smtClean="0">
                <a:cs typeface="B Titr" panose="00000700000000000000" pitchFamily="2" charset="-78"/>
              </a:rPr>
              <a:t> براي تعيين سيفليس در زنان باردار)</a:t>
            </a:r>
          </a:p>
          <a:p>
            <a:pPr algn="just" rtl="1"/>
            <a:r>
              <a:rPr lang="ar-SA" sz="3600" dirty="0" smtClean="0">
                <a:solidFill>
                  <a:srgbClr val="FF0066"/>
                </a:solidFill>
                <a:cs typeface="B Titr" pitchFamily="2" charset="-78"/>
              </a:rPr>
              <a:t>آزمون تشخيصي</a:t>
            </a:r>
          </a:p>
          <a:p>
            <a:pPr algn="just" rtl="1"/>
            <a:r>
              <a:rPr lang="ar-SA" dirty="0" smtClean="0">
                <a:cs typeface="B Titr" panose="00000700000000000000" pitchFamily="2" charset="-78"/>
              </a:rPr>
              <a:t>استفاده از روش هاي باليني و يا آزمايشگاهي به منظور تأييد يا رد بيماري يا ناهنجاري حقيقي در بيماراني كه داراي نشانه هاي عضوي يا عملي احتمالاً</a:t>
            </a:r>
            <a:r>
              <a:rPr lang="en-US" dirty="0" smtClean="0">
                <a:cs typeface="B Titr" panose="00000700000000000000" pitchFamily="2" charset="-78"/>
              </a:rPr>
              <a:t> </a:t>
            </a:r>
            <a:r>
              <a:rPr lang="ar-SA" dirty="0" smtClean="0">
                <a:cs typeface="B Titr" panose="00000700000000000000" pitchFamily="2" charset="-78"/>
              </a:rPr>
              <a:t>ناشي از بيماري هستند</a:t>
            </a:r>
            <a:r>
              <a:rPr lang="fa-IR" dirty="0" smtClean="0">
                <a:cs typeface="B Titr" panose="00000700000000000000" pitchFamily="2" charset="-78"/>
              </a:rPr>
              <a:t>.</a:t>
            </a:r>
            <a:endParaRPr lang="en-US" dirty="0" smtClean="0">
              <a:cs typeface="B Titr" panose="00000700000000000000" pitchFamily="2" charset="-78"/>
            </a:endParaRPr>
          </a:p>
        </p:txBody>
      </p:sp>
      <p:sp>
        <p:nvSpPr>
          <p:cNvPr id="13315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C7F14C5-2F00-42F5-BDC0-ED035ABA21B3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3AAE5E6-C02E-4A31-AAD0-198681A89D23}" type="slidenum">
              <a:rPr lang="en-US"/>
              <a:pPr/>
              <a:t>7</a:t>
            </a:fld>
            <a:endParaRPr lang="en-US"/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pPr algn="r" rtl="1" fontAlgn="auto">
              <a:spcAft>
                <a:spcPts val="0"/>
              </a:spcAft>
              <a:defRPr/>
            </a:pPr>
            <a:r>
              <a:rPr lang="fa-IR" sz="4000" dirty="0">
                <a:solidFill>
                  <a:srgbClr val="FF0000"/>
                </a:solidFill>
                <a:effectLst/>
                <a:latin typeface="Cornet" pitchFamily="2" charset="0"/>
                <a:cs typeface="B Titr" panose="00000700000000000000" pitchFamily="2" charset="-78"/>
              </a:rPr>
              <a:t>طرح جريان يك آزمون </a:t>
            </a:r>
            <a:r>
              <a:rPr lang="fa-IR" sz="4000" dirty="0" smtClean="0">
                <a:solidFill>
                  <a:srgbClr val="FF0000"/>
                </a:solidFill>
                <a:effectLst/>
                <a:latin typeface="Cornet" pitchFamily="2" charset="0"/>
                <a:cs typeface="B Titr" panose="00000700000000000000" pitchFamily="2" charset="-78"/>
              </a:rPr>
              <a:t>غربالگري همگاني</a:t>
            </a:r>
            <a:endParaRPr lang="en-US" sz="4400" dirty="0">
              <a:solidFill>
                <a:srgbClr val="FF0000"/>
              </a:solidFill>
              <a:effectLst/>
              <a:cs typeface="B Titr" panose="00000700000000000000" pitchFamily="2" charset="-78"/>
            </a:endParaRPr>
          </a:p>
        </p:txBody>
      </p:sp>
      <p:sp>
        <p:nvSpPr>
          <p:cNvPr id="14340" name="Rectangle 16"/>
          <p:cNvSpPr>
            <a:spLocks noChangeArrowheads="1"/>
          </p:cNvSpPr>
          <p:nvPr/>
        </p:nvSpPr>
        <p:spPr bwMode="auto">
          <a:xfrm>
            <a:off x="2484438" y="1268413"/>
            <a:ext cx="2447925" cy="863600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rtl="1"/>
            <a:r>
              <a:rPr lang="fa-IR" sz="2400" dirty="0">
                <a:latin typeface="Times New Roman" pitchFamily="26" charset="0"/>
                <a:cs typeface="B Nazanin" pitchFamily="2" charset="-78"/>
              </a:rPr>
              <a:t>جمعيت ظاهراً سالم</a:t>
            </a:r>
            <a:endParaRPr lang="en-US" sz="2400" dirty="0">
              <a:latin typeface="Times New Roman" pitchFamily="26" charset="0"/>
              <a:cs typeface="B Nazanin" pitchFamily="2" charset="-78"/>
            </a:endParaRPr>
          </a:p>
        </p:txBody>
      </p:sp>
      <p:sp>
        <p:nvSpPr>
          <p:cNvPr id="14341" name="Rectangle 17"/>
          <p:cNvSpPr>
            <a:spLocks noChangeArrowheads="1"/>
          </p:cNvSpPr>
          <p:nvPr/>
        </p:nvSpPr>
        <p:spPr bwMode="auto">
          <a:xfrm>
            <a:off x="611188" y="2852738"/>
            <a:ext cx="1944687" cy="935037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rtl="1"/>
            <a:r>
              <a:rPr kumimoji="1" lang="fa-IR" sz="2400">
                <a:latin typeface="Times New Roman" pitchFamily="26" charset="0"/>
                <a:cs typeface="B Nazanin" pitchFamily="2" charset="-78"/>
              </a:rPr>
              <a:t>منفي ها</a:t>
            </a:r>
            <a:endParaRPr kumimoji="1" lang="en-US" sz="2400">
              <a:latin typeface="Times New Roman" pitchFamily="26" charset="0"/>
              <a:cs typeface="B Nazanin" pitchFamily="2" charset="-78"/>
            </a:endParaRPr>
          </a:p>
        </p:txBody>
      </p:sp>
      <p:sp>
        <p:nvSpPr>
          <p:cNvPr id="14342" name="Rectangle 18"/>
          <p:cNvSpPr>
            <a:spLocks noChangeArrowheads="1"/>
          </p:cNvSpPr>
          <p:nvPr/>
        </p:nvSpPr>
        <p:spPr bwMode="auto">
          <a:xfrm>
            <a:off x="4787900" y="2924175"/>
            <a:ext cx="1873250" cy="720725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rtl="1"/>
            <a:r>
              <a:rPr kumimoji="1" lang="fa-IR" sz="2400" dirty="0" smtClean="0">
                <a:latin typeface="Times New Roman" pitchFamily="26" charset="0"/>
                <a:cs typeface="B Nazanin" pitchFamily="2" charset="-78"/>
              </a:rPr>
              <a:t>مثبت ها </a:t>
            </a:r>
            <a:endParaRPr kumimoji="1" lang="en-US" sz="2400" dirty="0">
              <a:latin typeface="Times New Roman" pitchFamily="26" charset="0"/>
              <a:cs typeface="B Nazanin" pitchFamily="2" charset="-78"/>
            </a:endParaRPr>
          </a:p>
        </p:txBody>
      </p:sp>
      <p:sp>
        <p:nvSpPr>
          <p:cNvPr id="14343" name="Rectangle 19"/>
          <p:cNvSpPr>
            <a:spLocks noChangeArrowheads="1"/>
          </p:cNvSpPr>
          <p:nvPr/>
        </p:nvSpPr>
        <p:spPr bwMode="auto">
          <a:xfrm>
            <a:off x="3348087" y="4437063"/>
            <a:ext cx="2232025" cy="863600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rtl="1"/>
            <a:r>
              <a:rPr kumimoji="1" lang="fa-IR" sz="2400">
                <a:latin typeface="Times New Roman" pitchFamily="26" charset="0"/>
                <a:cs typeface="B Nazanin" pitchFamily="2" charset="-78"/>
              </a:rPr>
              <a:t>بيمار</a:t>
            </a:r>
            <a:endParaRPr kumimoji="1" lang="en-US" sz="2400">
              <a:latin typeface="Times New Roman" pitchFamily="26" charset="0"/>
              <a:cs typeface="B Nazanin" pitchFamily="2" charset="-78"/>
            </a:endParaRPr>
          </a:p>
        </p:txBody>
      </p:sp>
      <p:sp>
        <p:nvSpPr>
          <p:cNvPr id="14344" name="Rectangle 20"/>
          <p:cNvSpPr>
            <a:spLocks noChangeArrowheads="1"/>
          </p:cNvSpPr>
          <p:nvPr/>
        </p:nvSpPr>
        <p:spPr bwMode="auto">
          <a:xfrm>
            <a:off x="6299026" y="4510633"/>
            <a:ext cx="1657350" cy="790575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rtl="1"/>
            <a:r>
              <a:rPr kumimoji="1" lang="fa-IR" sz="2400">
                <a:latin typeface="Times New Roman" pitchFamily="26" charset="0"/>
                <a:cs typeface="B Nazanin" pitchFamily="2" charset="-78"/>
              </a:rPr>
              <a:t>سالم</a:t>
            </a:r>
            <a:endParaRPr kumimoji="1" lang="en-US" sz="2400">
              <a:latin typeface="Times New Roman" pitchFamily="26" charset="0"/>
              <a:cs typeface="B Nazanin" pitchFamily="2" charset="-78"/>
            </a:endParaRPr>
          </a:p>
        </p:txBody>
      </p:sp>
      <p:cxnSp>
        <p:nvCxnSpPr>
          <p:cNvPr id="14345" name="AutoShape 42"/>
          <p:cNvCxnSpPr>
            <a:cxnSpLocks noChangeShapeType="1"/>
            <a:stCxn id="14340" idx="2"/>
            <a:endCxn id="14342" idx="0"/>
          </p:cNvCxnSpPr>
          <p:nvPr/>
        </p:nvCxnSpPr>
        <p:spPr bwMode="auto">
          <a:xfrm rot="16200000" flipH="1">
            <a:off x="4320382" y="1520031"/>
            <a:ext cx="792162" cy="2016125"/>
          </a:xfrm>
          <a:prstGeom prst="bentConnector3">
            <a:avLst>
              <a:gd name="adj1" fmla="val 53685"/>
            </a:avLst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triangle" w="sm" len="sm"/>
          </a:ln>
        </p:spPr>
      </p:cxnSp>
      <p:cxnSp>
        <p:nvCxnSpPr>
          <p:cNvPr id="14346" name="AutoShape 44"/>
          <p:cNvCxnSpPr>
            <a:cxnSpLocks noChangeShapeType="1"/>
          </p:cNvCxnSpPr>
          <p:nvPr/>
        </p:nvCxnSpPr>
        <p:spPr bwMode="auto">
          <a:xfrm rot="5400000">
            <a:off x="2249488" y="1431925"/>
            <a:ext cx="720725" cy="2124075"/>
          </a:xfrm>
          <a:prstGeom prst="bentConnector3">
            <a:avLst>
              <a:gd name="adj1" fmla="val 56241"/>
            </a:avLst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triangle" w="sm" len="sm"/>
          </a:ln>
        </p:spPr>
      </p:cxnSp>
      <p:sp>
        <p:nvSpPr>
          <p:cNvPr id="14347" name="Rectangle 56"/>
          <p:cNvSpPr>
            <a:spLocks noChangeArrowheads="1"/>
          </p:cNvSpPr>
          <p:nvPr/>
        </p:nvSpPr>
        <p:spPr bwMode="auto">
          <a:xfrm>
            <a:off x="3275856" y="5876925"/>
            <a:ext cx="2376488" cy="647700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rtl="1"/>
            <a:r>
              <a:rPr kumimoji="1" lang="fa-IR" sz="2400">
                <a:latin typeface="Times New Roman" pitchFamily="26" charset="0"/>
                <a:cs typeface="B Nazanin" pitchFamily="2" charset="-78"/>
              </a:rPr>
              <a:t>درمان</a:t>
            </a:r>
            <a:endParaRPr kumimoji="1" lang="en-US" sz="2400">
              <a:latin typeface="Times New Roman" pitchFamily="26" charset="0"/>
              <a:cs typeface="B Nazanin" pitchFamily="2" charset="-78"/>
            </a:endParaRPr>
          </a:p>
        </p:txBody>
      </p:sp>
      <p:sp>
        <p:nvSpPr>
          <p:cNvPr id="14348" name="Line 57"/>
          <p:cNvSpPr>
            <a:spLocks noChangeShapeType="1"/>
          </p:cNvSpPr>
          <p:nvPr/>
        </p:nvSpPr>
        <p:spPr bwMode="auto">
          <a:xfrm>
            <a:off x="4284663" y="5373688"/>
            <a:ext cx="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4350" name="AutoShape 77"/>
          <p:cNvCxnSpPr>
            <a:cxnSpLocks noChangeShapeType="1"/>
            <a:stCxn id="14344" idx="3"/>
            <a:endCxn id="14340" idx="3"/>
          </p:cNvCxnSpPr>
          <p:nvPr/>
        </p:nvCxnSpPr>
        <p:spPr bwMode="auto">
          <a:xfrm flipH="1" flipV="1">
            <a:off x="4932363" y="1700213"/>
            <a:ext cx="3024013" cy="3205708"/>
          </a:xfrm>
          <a:prstGeom prst="bentConnector3">
            <a:avLst>
              <a:gd name="adj1" fmla="val -7559"/>
            </a:avLst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triangle" w="sm" len="sm"/>
          </a:ln>
        </p:spPr>
      </p:cxnSp>
      <p:cxnSp>
        <p:nvCxnSpPr>
          <p:cNvPr id="14351" name="AutoShape 78"/>
          <p:cNvCxnSpPr>
            <a:cxnSpLocks noChangeShapeType="1"/>
            <a:stCxn id="14341" idx="1"/>
            <a:endCxn id="14340" idx="1"/>
          </p:cNvCxnSpPr>
          <p:nvPr/>
        </p:nvCxnSpPr>
        <p:spPr bwMode="auto">
          <a:xfrm rot="10800000" flipH="1">
            <a:off x="611188" y="1700213"/>
            <a:ext cx="1873250" cy="1620837"/>
          </a:xfrm>
          <a:prstGeom prst="bentConnector3">
            <a:avLst>
              <a:gd name="adj1" fmla="val -12204"/>
            </a:avLst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triangle" w="sm" len="sm"/>
          </a:ln>
        </p:spPr>
      </p:cxnSp>
      <p:sp>
        <p:nvSpPr>
          <p:cNvPr id="14352" name="Rectangle 79"/>
          <p:cNvSpPr>
            <a:spLocks noChangeArrowheads="1"/>
          </p:cNvSpPr>
          <p:nvPr/>
        </p:nvSpPr>
        <p:spPr bwMode="auto">
          <a:xfrm>
            <a:off x="2857500" y="2205038"/>
            <a:ext cx="1785938" cy="366712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rtl="1"/>
            <a:r>
              <a:rPr kumimoji="1" lang="fa-IR" dirty="0">
                <a:latin typeface="Times New Roman" pitchFamily="26" charset="0"/>
                <a:cs typeface="B Nazanin" pitchFamily="2" charset="-78"/>
              </a:rPr>
              <a:t>آزمايش </a:t>
            </a:r>
            <a:r>
              <a:rPr kumimoji="1" lang="fa-IR" dirty="0" smtClean="0">
                <a:latin typeface="Times New Roman" pitchFamily="26" charset="0"/>
                <a:cs typeface="B Nazanin" pitchFamily="2" charset="-78"/>
              </a:rPr>
              <a:t>غربالگري</a:t>
            </a:r>
            <a:endParaRPr kumimoji="1" lang="en-US" dirty="0">
              <a:latin typeface="Times New Roman" pitchFamily="26" charset="0"/>
              <a:cs typeface="B Nazanin" pitchFamily="2" charset="-78"/>
            </a:endParaRPr>
          </a:p>
        </p:txBody>
      </p:sp>
      <p:sp>
        <p:nvSpPr>
          <p:cNvPr id="14353" name="Rectangle 80"/>
          <p:cNvSpPr>
            <a:spLocks noChangeArrowheads="1"/>
          </p:cNvSpPr>
          <p:nvPr/>
        </p:nvSpPr>
        <p:spPr bwMode="auto">
          <a:xfrm>
            <a:off x="4873724" y="3860800"/>
            <a:ext cx="1714500" cy="354013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rtl="1"/>
            <a:r>
              <a:rPr kumimoji="1" lang="fa-IR" dirty="0">
                <a:latin typeface="Times New Roman" pitchFamily="26" charset="0"/>
                <a:cs typeface="B Nazanin" pitchFamily="2" charset="-78"/>
              </a:rPr>
              <a:t>روشهاي تشخيصي</a:t>
            </a:r>
            <a:endParaRPr kumimoji="1" lang="en-US" dirty="0">
              <a:latin typeface="Times New Roman" pitchFamily="26" charset="0"/>
              <a:cs typeface="B Nazanin" pitchFamily="2" charset="-78"/>
            </a:endParaRPr>
          </a:p>
        </p:txBody>
      </p:sp>
      <p:sp>
        <p:nvSpPr>
          <p:cNvPr id="14354" name="Line 81"/>
          <p:cNvSpPr>
            <a:spLocks noChangeShapeType="1"/>
          </p:cNvSpPr>
          <p:nvPr/>
        </p:nvSpPr>
        <p:spPr bwMode="auto">
          <a:xfrm flipH="1">
            <a:off x="4463876" y="4214813"/>
            <a:ext cx="1260128" cy="2222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5" name="Line 82"/>
          <p:cNvSpPr>
            <a:spLocks noChangeShapeType="1"/>
          </p:cNvSpPr>
          <p:nvPr/>
        </p:nvSpPr>
        <p:spPr bwMode="auto">
          <a:xfrm>
            <a:off x="5730974" y="4214813"/>
            <a:ext cx="1396727" cy="29582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6" name="Rectangle 83"/>
          <p:cNvSpPr>
            <a:spLocks noChangeArrowheads="1"/>
          </p:cNvSpPr>
          <p:nvPr/>
        </p:nvSpPr>
        <p:spPr bwMode="auto">
          <a:xfrm>
            <a:off x="0" y="1989138"/>
            <a:ext cx="1500188" cy="431800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rtl="1"/>
            <a:r>
              <a:rPr kumimoji="1" lang="fa-IR" sz="1600" dirty="0" smtClean="0">
                <a:latin typeface="Times New Roman" pitchFamily="26" charset="0"/>
                <a:cs typeface="B Nazanin" pitchFamily="2" charset="-78"/>
              </a:rPr>
              <a:t>غربالگري </a:t>
            </a:r>
            <a:r>
              <a:rPr kumimoji="1" lang="fa-IR" sz="1600" dirty="0">
                <a:latin typeface="Times New Roman" pitchFamily="26" charset="0"/>
                <a:cs typeface="B Nazanin" pitchFamily="2" charset="-78"/>
              </a:rPr>
              <a:t>مجدد</a:t>
            </a:r>
          </a:p>
          <a:p>
            <a:pPr algn="ctr" rtl="1"/>
            <a:r>
              <a:rPr kumimoji="1" lang="fa-IR" sz="1600" dirty="0">
                <a:latin typeface="Times New Roman" pitchFamily="26" charset="0"/>
                <a:cs typeface="B Nazanin" pitchFamily="2" charset="-78"/>
              </a:rPr>
              <a:t>در فواصل تجويز شده</a:t>
            </a:r>
            <a:endParaRPr kumimoji="1" lang="en-US" sz="1600" dirty="0">
              <a:latin typeface="Times New Roman" pitchFamily="26" charset="0"/>
              <a:cs typeface="B Nazanin" pitchFamily="2" charset="-78"/>
            </a:endParaRPr>
          </a:p>
        </p:txBody>
      </p:sp>
      <p:sp>
        <p:nvSpPr>
          <p:cNvPr id="14357" name="Rectangle 84"/>
          <p:cNvSpPr>
            <a:spLocks noChangeArrowheads="1"/>
          </p:cNvSpPr>
          <p:nvPr/>
        </p:nvSpPr>
        <p:spPr bwMode="auto">
          <a:xfrm>
            <a:off x="7358063" y="2565400"/>
            <a:ext cx="1785937" cy="576263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rtl="1"/>
            <a:r>
              <a:rPr kumimoji="1" lang="fa-IR" dirty="0" smtClean="0">
                <a:latin typeface="TitlingCaps" pitchFamily="2" charset="0"/>
                <a:cs typeface="B Nazanin" pitchFamily="2" charset="-78"/>
              </a:rPr>
              <a:t>غربالگري </a:t>
            </a:r>
            <a:r>
              <a:rPr kumimoji="1" lang="fa-IR" dirty="0">
                <a:latin typeface="TitlingCaps" pitchFamily="2" charset="0"/>
                <a:cs typeface="B Nazanin" pitchFamily="2" charset="-78"/>
              </a:rPr>
              <a:t>مجدد</a:t>
            </a:r>
          </a:p>
          <a:p>
            <a:pPr algn="ctr" rtl="1"/>
            <a:r>
              <a:rPr kumimoji="1" lang="fa-IR" dirty="0">
                <a:latin typeface="TitlingCaps" pitchFamily="2" charset="0"/>
                <a:cs typeface="B Nazanin" pitchFamily="2" charset="-78"/>
              </a:rPr>
              <a:t>در فواصل تجويز شده</a:t>
            </a:r>
            <a:endParaRPr kumimoji="1" lang="en-US" dirty="0">
              <a:latin typeface="TitlingCaps" pitchFamily="2" charset="0"/>
              <a:cs typeface="B Nazanin" pitchFamily="2" charset="-78"/>
            </a:endParaRPr>
          </a:p>
        </p:txBody>
      </p:sp>
      <p:sp>
        <p:nvSpPr>
          <p:cNvPr id="24" name="Line 82"/>
          <p:cNvSpPr>
            <a:spLocks noChangeShapeType="1"/>
          </p:cNvSpPr>
          <p:nvPr/>
        </p:nvSpPr>
        <p:spPr bwMode="auto">
          <a:xfrm>
            <a:off x="5724128" y="3645024"/>
            <a:ext cx="0" cy="250031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Line 82"/>
          <p:cNvSpPr>
            <a:spLocks noChangeShapeType="1"/>
          </p:cNvSpPr>
          <p:nvPr/>
        </p:nvSpPr>
        <p:spPr bwMode="auto">
          <a:xfrm>
            <a:off x="4463875" y="5301207"/>
            <a:ext cx="223" cy="575717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s2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288" y="31750"/>
            <a:ext cx="9144000" cy="682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293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196975"/>
            <a:ext cx="8353425" cy="5400675"/>
          </a:xfrm>
        </p:spPr>
        <p:txBody>
          <a:bodyPr/>
          <a:lstStyle/>
          <a:p>
            <a:pPr algn="r" rtl="1"/>
            <a:r>
              <a:rPr lang="ar-SA" sz="2400" dirty="0" smtClean="0">
                <a:solidFill>
                  <a:srgbClr val="0000FF"/>
                </a:solidFill>
                <a:cs typeface="B Nazanin" pitchFamily="2" charset="-78"/>
              </a:rPr>
              <a:t>1:</a:t>
            </a:r>
            <a:r>
              <a:rPr lang="fa-IR" sz="2400" dirty="0" smtClean="0">
                <a:solidFill>
                  <a:srgbClr val="0000FF"/>
                </a:solidFill>
                <a:cs typeface="B Nazanin" pitchFamily="2" charset="-78"/>
              </a:rPr>
              <a:t> </a:t>
            </a:r>
            <a:r>
              <a:rPr lang="ar-SA" sz="2400" dirty="0" smtClean="0">
                <a:solidFill>
                  <a:srgbClr val="0000FF"/>
                </a:solidFill>
                <a:cs typeface="B Nazanin" pitchFamily="2" charset="-78"/>
              </a:rPr>
              <a:t>تشخيص زودرس بيماري</a:t>
            </a:r>
            <a:r>
              <a:rPr lang="fa-IR" sz="2400" dirty="0" smtClean="0">
                <a:solidFill>
                  <a:srgbClr val="0000FF"/>
                </a:solidFill>
                <a:cs typeface="B Nazanin" pitchFamily="2" charset="-78"/>
              </a:rPr>
              <a:t> </a:t>
            </a:r>
            <a:r>
              <a:rPr lang="ar-SA" sz="2400" dirty="0" smtClean="0">
                <a:solidFill>
                  <a:srgbClr val="0000FF"/>
                </a:solidFill>
                <a:cs typeface="B Nazanin" pitchFamily="2" charset="-78"/>
              </a:rPr>
              <a:t>(غربالگري تجويزي)</a:t>
            </a:r>
          </a:p>
          <a:p>
            <a:pPr lvl="1" algn="r" rtl="1"/>
            <a:r>
              <a:rPr lang="ar-SA" sz="2000" dirty="0" smtClean="0">
                <a:solidFill>
                  <a:srgbClr val="0000FF"/>
                </a:solidFill>
                <a:cs typeface="B Nazanin" pitchFamily="2" charset="-78"/>
              </a:rPr>
              <a:t>شناسايي احتمالي بيماري تشخيص داده نشده كه به درخواست بيمار انجام نشود مثل غربالگري نوزادان </a:t>
            </a:r>
          </a:p>
          <a:p>
            <a:pPr lvl="1" algn="r" rtl="1"/>
            <a:r>
              <a:rPr lang="ar-SA" sz="2000" dirty="0" smtClean="0">
                <a:solidFill>
                  <a:srgbClr val="0000FF"/>
                </a:solidFill>
                <a:cs typeface="B Nazanin" pitchFamily="2" charset="-78"/>
              </a:rPr>
              <a:t>چون برنامه تشخيص بيماري توسط كاركنان پزشكي و بهداشتي بنيان نهاده مي شود مقررات خاصي بايد وجود داشته باشد تا امكان درمان مناسب و زودرس براي موارد تشخيص داده شده تضمين شود</a:t>
            </a:r>
            <a:r>
              <a:rPr lang="fa-IR" sz="2000" dirty="0" smtClean="0">
                <a:solidFill>
                  <a:srgbClr val="0000FF"/>
                </a:solidFill>
                <a:cs typeface="B Nazanin" pitchFamily="2" charset="-78"/>
              </a:rPr>
              <a:t>.</a:t>
            </a:r>
            <a:r>
              <a:rPr lang="ar-SA" sz="2000" dirty="0" smtClean="0">
                <a:solidFill>
                  <a:srgbClr val="0000FF"/>
                </a:solidFill>
                <a:cs typeface="B Nazanin" pitchFamily="2" charset="-78"/>
              </a:rPr>
              <a:t> </a:t>
            </a:r>
          </a:p>
          <a:p>
            <a:pPr algn="r" rtl="1"/>
            <a:endParaRPr lang="fa-IR" sz="2400" dirty="0" smtClean="0">
              <a:solidFill>
                <a:srgbClr val="0000FF"/>
              </a:solidFill>
              <a:cs typeface="B Nazanin" pitchFamily="2" charset="-78"/>
            </a:endParaRPr>
          </a:p>
          <a:p>
            <a:pPr algn="r" rtl="1"/>
            <a:r>
              <a:rPr lang="ar-SA" sz="2400" dirty="0" smtClean="0">
                <a:solidFill>
                  <a:srgbClr val="0000FF"/>
                </a:solidFill>
                <a:cs typeface="B Nazanin" pitchFamily="2" charset="-78"/>
              </a:rPr>
              <a:t>2: مبارزه با بيماريها (غربالگري آينده نگر)</a:t>
            </a:r>
          </a:p>
          <a:p>
            <a:pPr lvl="1" algn="r" rtl="1"/>
            <a:r>
              <a:rPr lang="ar-SA" sz="2000" dirty="0" smtClean="0">
                <a:solidFill>
                  <a:srgbClr val="0000FF"/>
                </a:solidFill>
                <a:cs typeface="B Nazanin" pitchFamily="2" charset="-78"/>
              </a:rPr>
              <a:t>در اين نوع غربالگري،</a:t>
            </a:r>
            <a:r>
              <a:rPr lang="fa-IR" sz="2000" dirty="0" smtClean="0">
                <a:solidFill>
                  <a:srgbClr val="0000FF"/>
                </a:solidFill>
                <a:cs typeface="B Nazanin" pitchFamily="2" charset="-78"/>
              </a:rPr>
              <a:t> </a:t>
            </a:r>
            <a:r>
              <a:rPr lang="ar-SA" sz="2000" dirty="0" smtClean="0">
                <a:solidFill>
                  <a:srgbClr val="0000FF"/>
                </a:solidFill>
                <a:cs typeface="B Nazanin" pitchFamily="2" charset="-78"/>
              </a:rPr>
              <a:t>افراد به دليل بهره اي كه به ديگران خواهد رسيد،</a:t>
            </a:r>
            <a:r>
              <a:rPr lang="fa-IR" sz="2000" dirty="0" smtClean="0">
                <a:solidFill>
                  <a:srgbClr val="0000FF"/>
                </a:solidFill>
                <a:cs typeface="B Nazanin" pitchFamily="2" charset="-78"/>
              </a:rPr>
              <a:t> </a:t>
            </a:r>
            <a:r>
              <a:rPr lang="ar-SA" sz="2000" dirty="0" smtClean="0">
                <a:solidFill>
                  <a:srgbClr val="0000FF"/>
                </a:solidFill>
                <a:cs typeface="B Nazanin" pitchFamily="2" charset="-78"/>
              </a:rPr>
              <a:t>غربالگري مي</a:t>
            </a:r>
            <a:r>
              <a:rPr lang="fa-IR" sz="2000" dirty="0" smtClean="0">
                <a:solidFill>
                  <a:srgbClr val="0000FF"/>
                </a:solidFill>
                <a:cs typeface="B Nazanin" pitchFamily="2" charset="-78"/>
              </a:rPr>
              <a:t> </a:t>
            </a:r>
            <a:r>
              <a:rPr lang="ar-SA" sz="2000" dirty="0" smtClean="0">
                <a:solidFill>
                  <a:srgbClr val="0000FF"/>
                </a:solidFill>
                <a:cs typeface="B Nazanin" pitchFamily="2" charset="-78"/>
              </a:rPr>
              <a:t>شو</a:t>
            </a:r>
            <a:r>
              <a:rPr lang="fa-IR" sz="2000" dirty="0" smtClean="0">
                <a:solidFill>
                  <a:srgbClr val="0000FF"/>
                </a:solidFill>
                <a:cs typeface="B Nazanin" pitchFamily="2" charset="-78"/>
              </a:rPr>
              <a:t>ن</a:t>
            </a:r>
            <a:r>
              <a:rPr lang="ar-SA" sz="2000" dirty="0" smtClean="0">
                <a:solidFill>
                  <a:srgbClr val="0000FF"/>
                </a:solidFill>
                <a:cs typeface="B Nazanin" pitchFamily="2" charset="-78"/>
              </a:rPr>
              <a:t>د</a:t>
            </a:r>
            <a:r>
              <a:rPr lang="fa-IR" sz="2000" dirty="0" smtClean="0">
                <a:solidFill>
                  <a:srgbClr val="0000FF"/>
                </a:solidFill>
                <a:cs typeface="B Nazanin" pitchFamily="2" charset="-78"/>
              </a:rPr>
              <a:t>. (حفظ سلامت عمومی)</a:t>
            </a:r>
            <a:endParaRPr lang="ar-SA" sz="2000" dirty="0" smtClean="0">
              <a:solidFill>
                <a:srgbClr val="0000FF"/>
              </a:solidFill>
              <a:cs typeface="B Nazanin" pitchFamily="2" charset="-78"/>
            </a:endParaRPr>
          </a:p>
          <a:p>
            <a:pPr lvl="1" algn="r" rtl="1"/>
            <a:r>
              <a:rPr lang="ar-SA" sz="2000" dirty="0" smtClean="0">
                <a:solidFill>
                  <a:srgbClr val="0000FF"/>
                </a:solidFill>
                <a:cs typeface="B Nazanin" pitchFamily="2" charset="-78"/>
              </a:rPr>
              <a:t>غربالگري مهاجرين از نظر سل،</a:t>
            </a:r>
            <a:r>
              <a:rPr lang="fa-IR" sz="2000" dirty="0" smtClean="0">
                <a:solidFill>
                  <a:srgbClr val="0000FF"/>
                </a:solidFill>
                <a:cs typeface="B Nazanin" pitchFamily="2" charset="-78"/>
              </a:rPr>
              <a:t> </a:t>
            </a:r>
            <a:r>
              <a:rPr lang="ar-SA" sz="2000" dirty="0" smtClean="0">
                <a:solidFill>
                  <a:srgbClr val="0000FF"/>
                </a:solidFill>
                <a:cs typeface="B Nazanin" pitchFamily="2" charset="-78"/>
              </a:rPr>
              <a:t>مالاريا</a:t>
            </a:r>
            <a:r>
              <a:rPr lang="fa-IR" sz="2000" dirty="0" smtClean="0">
                <a:solidFill>
                  <a:srgbClr val="0000FF"/>
                </a:solidFill>
                <a:cs typeface="B Nazanin" pitchFamily="2" charset="-78"/>
              </a:rPr>
              <a:t> </a:t>
            </a:r>
            <a:r>
              <a:rPr lang="ar-SA" sz="2000" dirty="0" smtClean="0">
                <a:solidFill>
                  <a:srgbClr val="0000FF"/>
                </a:solidFill>
                <a:cs typeface="B Nazanin" pitchFamily="2" charset="-78"/>
              </a:rPr>
              <a:t>...</a:t>
            </a:r>
          </a:p>
          <a:p>
            <a:pPr lvl="1" algn="r" rtl="1"/>
            <a:r>
              <a:rPr lang="ar-SA" sz="2000" dirty="0" smtClean="0">
                <a:solidFill>
                  <a:srgbClr val="0000FF"/>
                </a:solidFill>
                <a:cs typeface="B Nazanin" pitchFamily="2" charset="-78"/>
              </a:rPr>
              <a:t>چون برنامه هاي غربالگري منجر به تشخيص زودرس بيماري مي</a:t>
            </a:r>
            <a:r>
              <a:rPr lang="fa-IR" sz="2000" dirty="0" smtClean="0">
                <a:solidFill>
                  <a:srgbClr val="0000FF"/>
                </a:solidFill>
                <a:cs typeface="B Nazanin" pitchFamily="2" charset="-78"/>
              </a:rPr>
              <a:t> </a:t>
            </a:r>
            <a:r>
              <a:rPr lang="ar-SA" sz="2000" dirty="0" smtClean="0">
                <a:solidFill>
                  <a:srgbClr val="0000FF"/>
                </a:solidFill>
                <a:cs typeface="B Nazanin" pitchFamily="2" charset="-78"/>
              </a:rPr>
              <a:t>شود امكان درمان زودرس و مؤثر را فراهم آورده و انتشار بيماري عفوني و يا ميرايي را كاهش مي دهند</a:t>
            </a:r>
            <a:r>
              <a:rPr lang="fa-IR" sz="2000" dirty="0" smtClean="0">
                <a:solidFill>
                  <a:srgbClr val="0000FF"/>
                </a:solidFill>
                <a:cs typeface="B Nazanin" pitchFamily="2" charset="-78"/>
              </a:rPr>
              <a:t>.</a:t>
            </a:r>
            <a:endParaRPr lang="ar-SA" sz="2000" dirty="0" smtClean="0">
              <a:solidFill>
                <a:srgbClr val="0000FF"/>
              </a:solidFill>
              <a:cs typeface="B Nazanin" pitchFamily="2" charset="-78"/>
            </a:endParaRPr>
          </a:p>
          <a:p>
            <a:pPr algn="r" rtl="1"/>
            <a:endParaRPr lang="en-US" sz="2400" dirty="0" smtClean="0">
              <a:solidFill>
                <a:srgbClr val="0000FF"/>
              </a:solidFill>
              <a:cs typeface="B Nazanin" pitchFamily="2" charset="-78"/>
            </a:endParaRPr>
          </a:p>
        </p:txBody>
      </p:sp>
      <p:sp>
        <p:nvSpPr>
          <p:cNvPr id="1536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42D3620F-7673-4464-8AB1-EB376D73EBA7}" type="slidenum">
              <a:rPr lang="en-US"/>
              <a:pPr/>
              <a:t>9</a:t>
            </a:fld>
            <a:endParaRPr lang="en-US"/>
          </a:p>
        </p:txBody>
      </p:sp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717550"/>
          </a:xfrm>
        </p:spPr>
        <p:txBody>
          <a:bodyPr/>
          <a:lstStyle/>
          <a:p>
            <a:pPr algn="ctr" rtl="1" fontAlgn="auto">
              <a:spcAft>
                <a:spcPts val="0"/>
              </a:spcAft>
              <a:defRPr/>
            </a:pPr>
            <a:r>
              <a:rPr lang="ar-SA" dirty="0" smtClean="0">
                <a:cs typeface="B Nazanin" pitchFamily="2" charset="-78"/>
              </a:rPr>
              <a:t>موارد </a:t>
            </a:r>
            <a:r>
              <a:rPr lang="ar-SA" dirty="0">
                <a:cs typeface="B Nazanin" pitchFamily="2" charset="-78"/>
              </a:rPr>
              <a:t>استفاده </a:t>
            </a:r>
            <a:r>
              <a:rPr lang="ar-SA" dirty="0" smtClean="0">
                <a:cs typeface="B Nazanin" pitchFamily="2" charset="-78"/>
              </a:rPr>
              <a:t>غربالگري</a:t>
            </a:r>
            <a:endParaRPr lang="en-US" dirty="0">
              <a:cs typeface="B Nazanin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1133</TotalTime>
  <Words>1350</Words>
  <Application>Microsoft Office PowerPoint</Application>
  <PresentationFormat>On-screen Show (4:3)</PresentationFormat>
  <Paragraphs>166</Paragraphs>
  <Slides>23</Slides>
  <Notes>2</Notes>
  <HiddenSlides>1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41" baseType="lpstr">
      <vt:lpstr>Arial Unicode MS</vt:lpstr>
      <vt:lpstr>Batang</vt:lpstr>
      <vt:lpstr>Arial</vt:lpstr>
      <vt:lpstr>B Nazanin</vt:lpstr>
      <vt:lpstr>B Titr</vt:lpstr>
      <vt:lpstr>Cornet</vt:lpstr>
      <vt:lpstr>Lucida Sans Unicode</vt:lpstr>
      <vt:lpstr>Rockwell</vt:lpstr>
      <vt:lpstr>Tahoma</vt:lpstr>
      <vt:lpstr>Times New Roman</vt:lpstr>
      <vt:lpstr>Times New Roman Backslanted</vt:lpstr>
      <vt:lpstr>TitlingCaps</vt:lpstr>
      <vt:lpstr>Titr</vt:lpstr>
      <vt:lpstr>Verdana</vt:lpstr>
      <vt:lpstr>Wingdings 2</vt:lpstr>
      <vt:lpstr>Wingdings 3</vt:lpstr>
      <vt:lpstr>Zibaa</vt:lpstr>
      <vt:lpstr>Concourse</vt:lpstr>
      <vt:lpstr>PowerPoint Presentation</vt:lpstr>
      <vt:lpstr>تعريف غربالگری</vt:lpstr>
      <vt:lpstr>PowerPoint Presentation</vt:lpstr>
      <vt:lpstr>هدف غربالگری</vt:lpstr>
      <vt:lpstr>تفاوتهاي آزمون تشخيصي و غربالگري</vt:lpstr>
      <vt:lpstr>PowerPoint Presentation</vt:lpstr>
      <vt:lpstr>طرح جريان يك آزمون غربالگري همگاني</vt:lpstr>
      <vt:lpstr>PowerPoint Presentation</vt:lpstr>
      <vt:lpstr>موارد استفاده غربالگري</vt:lpstr>
      <vt:lpstr>موارد استفاده غربالگري (ادامه)</vt:lpstr>
      <vt:lpstr>PowerPoint Presentation</vt:lpstr>
      <vt:lpstr>انواع غربالگري </vt:lpstr>
      <vt:lpstr>PowerPoint Presentation</vt:lpstr>
      <vt:lpstr>PowerPoint Presentation</vt:lpstr>
      <vt:lpstr>معيارهاي غربالگري </vt:lpstr>
      <vt:lpstr>معيارهاي غربالگري يك بيماري  </vt:lpstr>
      <vt:lpstr>معيارهاي آزمون غربالگري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117</cp:revision>
  <dcterms:created xsi:type="dcterms:W3CDTF">1601-01-01T00:00:00Z</dcterms:created>
  <dcterms:modified xsi:type="dcterms:W3CDTF">2025-11-03T06:28:19Z</dcterms:modified>
</cp:coreProperties>
</file>